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320" r:id="rId8"/>
    <p:sldId id="287" r:id="rId9"/>
    <p:sldId id="321" r:id="rId10"/>
    <p:sldId id="322" r:id="rId11"/>
    <p:sldId id="323" r:id="rId12"/>
    <p:sldId id="324" r:id="rId13"/>
    <p:sldId id="326" r:id="rId14"/>
    <p:sldId id="328" r:id="rId15"/>
    <p:sldId id="327" r:id="rId16"/>
    <p:sldId id="329" r:id="rId17"/>
    <p:sldId id="331" r:id="rId18"/>
    <p:sldId id="333" r:id="rId19"/>
    <p:sldId id="332" r:id="rId20"/>
    <p:sldId id="282" r:id="rId21"/>
    <p:sldId id="285" r:id="rId22"/>
    <p:sldId id="295" r:id="rId23"/>
    <p:sldId id="292" r:id="rId24"/>
    <p:sldId id="334" r:id="rId25"/>
    <p:sldId id="335" r:id="rId26"/>
    <p:sldId id="293" r:id="rId27"/>
    <p:sldId id="294" r:id="rId28"/>
    <p:sldId id="336" r:id="rId29"/>
    <p:sldId id="337" r:id="rId30"/>
    <p:sldId id="338" r:id="rId31"/>
    <p:sldId id="339" r:id="rId32"/>
    <p:sldId id="340" r:id="rId33"/>
    <p:sldId id="341" r:id="rId34"/>
    <p:sldId id="343" r:id="rId35"/>
    <p:sldId id="342" r:id="rId36"/>
    <p:sldId id="283" r:id="rId37"/>
    <p:sldId id="298" r:id="rId38"/>
    <p:sldId id="344" r:id="rId39"/>
    <p:sldId id="346" r:id="rId40"/>
    <p:sldId id="347" r:id="rId41"/>
    <p:sldId id="348" r:id="rId42"/>
    <p:sldId id="349" r:id="rId43"/>
    <p:sldId id="350" r:id="rId44"/>
    <p:sldId id="351" r:id="rId45"/>
    <p:sldId id="352" r:id="rId46"/>
    <p:sldId id="353" r:id="rId47"/>
    <p:sldId id="354" r:id="rId48"/>
    <p:sldId id="355" r:id="rId49"/>
    <p:sldId id="284" r:id="rId50"/>
    <p:sldId id="278" r:id="rId51"/>
    <p:sldId id="279" r:id="rId52"/>
    <p:sldId id="356" r:id="rId53"/>
    <p:sldId id="308" r:id="rId54"/>
    <p:sldId id="310" r:id="rId55"/>
    <p:sldId id="312" r:id="rId56"/>
    <p:sldId id="314" r:id="rId57"/>
    <p:sldId id="316" r:id="rId58"/>
    <p:sldId id="318" r:id="rId59"/>
    <p:sldId id="358" r:id="rId60"/>
    <p:sldId id="359" r:id="rId61"/>
    <p:sldId id="360" r:id="rId62"/>
    <p:sldId id="361" r:id="rId63"/>
  </p:sldIdLst>
  <p:sldSz cx="12192000" cy="6858000"/>
  <p:notesSz cx="6858000" cy="9144000"/>
  <p:custDataLst>
    <p:tags r:id="rId6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7" userDrawn="1">
          <p15:clr>
            <a:srgbClr val="A4A3A4"/>
          </p15:clr>
        </p15:guide>
        <p15:guide id="2" pos="38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57"/>
        <p:guide pos="385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gs" Target="tags/tag118.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8.xml"/><Relationship Id="rId2" Type="http://schemas.openxmlformats.org/officeDocument/2006/relationships/image" Target="../media/image4.png"/><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7.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3.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5.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8.xml"/><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image" Target="../media/image3.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11.xml"/><Relationship Id="rId2" Type="http://schemas.openxmlformats.org/officeDocument/2006/relationships/image" Target="../media/image5.png"/><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2.xml"/><Relationship Id="rId1"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3.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4.xml"/><Relationship Id="rId1"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5.xml"/><Relationship Id="rId1"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6.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河北衡水</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习近平总书记深刻指出：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为了人民而改革，改革才有意义；依靠人民而改革，改革才有动力。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党的二十届三中全会强调：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坚持以人民为中心，尊重人民主体地位和首创精神，人民有所呼、改革有所应，做到改革为了人民、改革依靠人民、改革成果由人民共享。</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从中我们能够深刻感受到（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人民对美好生活的向往是我们党的奋斗目标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人民永远是我们党战胜一切困难挑战的最大依靠</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满足人民群众一切需求是党各项工作落脚点</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中国共产党把人民利益放在自身特殊利益之上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216785" y="228092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6290" y="4693285"/>
            <a:ext cx="10660380" cy="141986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【解析】本题考查以人民为中心。</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为了人民而改革，改革才有意义</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，由此可见人民对美好生活的向往是我们党的奋斗目标，</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正确。</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依靠人民而改革，改革才有动力</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可见人民永远是我们党战胜一切困难挑战的最大依靠，</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正确。中国最广大人民的根本利益是党各项工作落脚点，</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错误。党的性质和宗旨决定了党除了工人阶级和最广大人民的根本利益，没有任何自身特殊利益，</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错误。</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福建厦门双十中学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《共产党宣言》指出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共产党人同其他无产阶级政党不同的地方只是：一方面，在无产者不同的民族的斗争中，共产党人强调和坚持整个无产阶级共同的不分民族的利益；另一方面，在无产阶级和资产阶级的斗争所经历的各个发展阶段上，共产党人始终代表整个运动的利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。这表明共产党（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坚持人民立场，以实现社会主义为最高理想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是无产阶级的先锋队，没有自己特殊的利益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以民族利益为出发点，推动各民族共同繁荣</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领导无产阶级完成历史任务，推动社会进步</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103880" y="224790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6290" y="4625340"/>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【解析】本题考查中国共产党的性质。中国共产党的最高理想是实现共产主义，</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错误。材料强调共产党人代表整个无产阶级共同利益，没有同无产阶级不同的利益，体现了中国共产党作为无产阶级先锋队，始终以无产阶级和人民利益为根本，没有自身特殊利益，</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正确。材料明确共产党人</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强调和坚持整个无　产阶级共同的不分民族的利益</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，而非以</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民族利益</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为出发点，</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错误。共产党人在无产阶级斗争的各个阶段，始终代表整个运动的利益，表明中国共产党通过领导无产阶级开展阶级斗争，推动社会形态变革，完成历史任务并推动社会进步，</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710055" y="1346835"/>
            <a:ext cx="8875395"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知识拓展】比较中国共产党的性质、根本宗旨、根本立场、初心使命</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3" name="表格 2"/>
          <p:cNvGraphicFramePr/>
          <p:nvPr/>
        </p:nvGraphicFramePr>
        <p:xfrm>
          <a:off x="1657985" y="1850390"/>
          <a:ext cx="8876030" cy="3147060"/>
        </p:xfrm>
        <a:graphic>
          <a:graphicData uri="http://schemas.openxmlformats.org/drawingml/2006/table">
            <a:tbl>
              <a:tblPr/>
              <a:tblGrid>
                <a:gridCol w="907415"/>
                <a:gridCol w="1992153"/>
                <a:gridCol w="1992153"/>
                <a:gridCol w="1992153"/>
                <a:gridCol w="1992153"/>
              </a:tblGrid>
              <a:tr h="283845">
                <a:tc>
                  <a:txBody>
                    <a:bodyPr/>
                    <a:p>
                      <a:pPr marL="85725" indent="0" algn="ctr">
                        <a:spcBef>
                          <a:spcPct val="0"/>
                        </a:spcBef>
                        <a:spcAft>
                          <a:spcPct val="0"/>
                        </a:spcAft>
                        <a:buNone/>
                      </a:pPr>
                      <a:endParaRPr lang="zh-CN" altLang="en-US" sz="11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zh-CN" sz="1400">
                          <a:latin typeface="黑体" panose="02010609060101010101" charset="-122"/>
                          <a:ea typeface="黑体" panose="02010609060101010101" charset="-122"/>
                        </a:rPr>
                        <a:t>性质</a:t>
                      </a:r>
                      <a:endParaRPr lang="zh-CN" alt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zh-CN" altLang="en-US" sz="1400">
                          <a:latin typeface="黑体" panose="02010609060101010101" charset="-122"/>
                          <a:ea typeface="黑体" panose="02010609060101010101" charset="-122"/>
                          <a:cs typeface="黑体" panose="02010609060101010101" charset="-122"/>
                        </a:rPr>
                        <a:t>根本宗旨</a:t>
                      </a:r>
                      <a:r>
                        <a:rPr lang="en-US" altLang="zh-CN" sz="1400">
                          <a:latin typeface="黑体" panose="02010609060101010101" charset="-122"/>
                          <a:ea typeface="黑体" panose="02010609060101010101" charset="-122"/>
                          <a:cs typeface="黑体" panose="02010609060101010101" charset="-122"/>
                        </a:rPr>
                        <a:t> </a:t>
                      </a:r>
                      <a:endParaRPr lang="en-US" altLang="zh-CN" sz="1400">
                        <a:latin typeface="黑体" panose="02010609060101010101" charset="-122"/>
                        <a:ea typeface="黑体" panose="02010609060101010101" charset="-122"/>
                        <a:cs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buNone/>
                      </a:pPr>
                      <a:r>
                        <a:rPr lang="zh-CN" altLang="en-US" sz="1400">
                          <a:latin typeface="黑体" panose="02010609060101010101" charset="-122"/>
                          <a:ea typeface="黑体" panose="02010609060101010101" charset="-122"/>
                        </a:rPr>
                        <a:t>根本宗旨</a:t>
                      </a:r>
                      <a:endParaRPr lang="zh-CN" altLang="en-US"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buNone/>
                      </a:pPr>
                      <a:r>
                        <a:rPr lang="zh-CN" altLang="en-US" sz="1400">
                          <a:latin typeface="黑体" panose="02010609060101010101" charset="-122"/>
                          <a:ea typeface="黑体" panose="02010609060101010101" charset="-122"/>
                        </a:rPr>
                        <a:t>初心使命</a:t>
                      </a:r>
                      <a:endParaRPr lang="zh-CN" altLang="en-US"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82905">
                <a:tc>
                  <a:txBody>
                    <a:bodyPr/>
                    <a:p>
                      <a:pPr marL="85725" algn="ctr">
                        <a:buClrTx/>
                        <a:buSzTx/>
                        <a:buFontTx/>
                        <a:buNone/>
                      </a:pPr>
                      <a:r>
                        <a:rPr lang="zh-CN" altLang="en-US" sz="1400">
                          <a:latin typeface="黑体" panose="02010609060101010101" charset="-122"/>
                          <a:ea typeface="黑体" panose="02010609060101010101" charset="-122"/>
                        </a:rPr>
                        <a:t>区别</a:t>
                      </a:r>
                      <a:endParaRPr lang="zh-CN" altLang="en-US"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zh-CN" altLang="en-US" sz="1400">
                          <a:latin typeface="楷体_GB2312"/>
                          <a:ea typeface="楷体_GB2312"/>
                        </a:rPr>
                        <a:t>是中国工人阶级的先锋队，同时是中国人民和中华民族的先锋队</a:t>
                      </a:r>
                      <a:endParaRPr lang="zh-CN" altLang="en-US"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zh-CN" altLang="en-US" sz="1400">
                          <a:latin typeface="楷体_GB2312"/>
                          <a:ea typeface="楷体_GB2312"/>
                          <a:sym typeface="+mn-ea"/>
                        </a:rPr>
                        <a:t>全心全意为人民服务</a:t>
                      </a:r>
                      <a:r>
                        <a:rPr lang="en-US" altLang="zh-CN" sz="1400">
                          <a:latin typeface="Times New Roman" panose="02020603050405020304"/>
                          <a:ea typeface="楷体_GB2312"/>
                        </a:rPr>
                        <a:t> </a:t>
                      </a:r>
                      <a:endParaRPr lang="en-US" alt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algn="ctr">
                        <a:buClrTx/>
                        <a:buSzTx/>
                        <a:buFontTx/>
                        <a:buNone/>
                      </a:pPr>
                      <a:r>
                        <a:rPr lang="zh-CN" sz="1400">
                          <a:latin typeface="楷体_GB2312"/>
                          <a:ea typeface="楷体_GB2312"/>
                        </a:rPr>
                        <a:t>人民</a:t>
                      </a:r>
                      <a:r>
                        <a:rPr lang="zh-CN" sz="1400">
                          <a:latin typeface="楷体_GB2312"/>
                          <a:ea typeface="楷体_GB2312"/>
                        </a:rPr>
                        <a:t>立场</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buNone/>
                      </a:pPr>
                      <a:r>
                        <a:rPr lang="zh-CN" altLang="en-US" sz="1400">
                          <a:latin typeface="楷体_GB2312"/>
                          <a:ea typeface="楷体_GB2312"/>
                        </a:rPr>
                        <a:t>为中国人民谋幸福、为中华民族谋复兴</a:t>
                      </a:r>
                      <a:endParaRPr lang="zh-CN" altLang="en-US"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009775">
                <a:tc>
                  <a:txBody>
                    <a:bodyPr/>
                    <a:p>
                      <a:pPr marL="85725" algn="ctr">
                        <a:buClrTx/>
                        <a:buSzTx/>
                        <a:buFontTx/>
                        <a:buNone/>
                      </a:pPr>
                      <a:r>
                        <a:rPr lang="zh-CN" altLang="en-US" sz="1400">
                          <a:latin typeface="黑体" panose="02010609060101010101" charset="-122"/>
                          <a:ea typeface="黑体" panose="02010609060101010101" charset="-122"/>
                        </a:rPr>
                        <a:t>联系</a:t>
                      </a:r>
                      <a:endParaRPr lang="zh-CN" altLang="en-US"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4">
                  <a:txBody>
                    <a:bodyPr/>
                    <a:p>
                      <a:pPr marL="85725" indent="0" algn="ctr">
                        <a:spcBef>
                          <a:spcPct val="0"/>
                        </a:spcBef>
                        <a:spcAft>
                          <a:spcPct val="0"/>
                        </a:spcAft>
                      </a:pPr>
                      <a:r>
                        <a:rPr lang="en-US" altLang="zh-CN" sz="1400">
                          <a:latin typeface="Times New Roman" panose="02020603050405020304"/>
                          <a:ea typeface="宋体" panose="02010600030101010101" pitchFamily="2" charset="-122"/>
                          <a:sym typeface="+mn-ea"/>
                        </a:rPr>
                        <a:t> </a:t>
                      </a:r>
                      <a:endParaRPr lang="en-US" altLang="zh-CN" sz="1400">
                        <a:latin typeface="Times New Roman" panose="02020603050405020304"/>
                        <a:ea typeface="宋体" panose="02010600030101010101" pitchFamily="2" charset="-122"/>
                      </a:endParaRPr>
                    </a:p>
                    <a:p>
                      <a:pPr marL="85725" indent="0" algn="ctr">
                        <a:spcBef>
                          <a:spcPct val="0"/>
                        </a:spcBef>
                        <a:spcAft>
                          <a:spcPct val="0"/>
                        </a:spcAft>
                      </a:pPr>
                      <a:r>
                        <a:rPr lang="en-US" altLang="zh-CN" sz="1400">
                          <a:latin typeface="Times New Roman" panose="02020603050405020304"/>
                          <a:ea typeface="宋体" panose="02010600030101010101" pitchFamily="2" charset="-122"/>
                          <a:sym typeface="+mn-ea"/>
                        </a:rPr>
                        <a:t>(1)</a:t>
                      </a:r>
                      <a:r>
                        <a:rPr lang="zh-CN" altLang="en-US" sz="1400">
                          <a:latin typeface="Times New Roman" panose="02020603050405020304"/>
                          <a:ea typeface="宋体" panose="02010600030101010101" pitchFamily="2" charset="-122"/>
                          <a:sym typeface="+mn-ea"/>
                        </a:rPr>
                        <a:t>都体现了党同人民的关系。体现了党的最大政治优势是密切联系群众。</a:t>
                      </a:r>
                      <a:endParaRPr lang="zh-CN" altLang="en-US" sz="1400">
                        <a:latin typeface="Times New Roman" panose="02020603050405020304"/>
                        <a:ea typeface="宋体" panose="02010600030101010101" pitchFamily="2" charset="-122"/>
                        <a:sym typeface="+mn-ea"/>
                      </a:endParaRPr>
                    </a:p>
                    <a:p>
                      <a:pPr marL="85725" indent="0" algn="ctr">
                        <a:spcBef>
                          <a:spcPct val="0"/>
                        </a:spcBef>
                        <a:spcAft>
                          <a:spcPct val="0"/>
                        </a:spcAft>
                      </a:pPr>
                      <a:r>
                        <a:rPr lang="en-US" altLang="zh-CN" sz="1400">
                          <a:latin typeface="Times New Roman" panose="02020603050405020304"/>
                          <a:ea typeface="宋体" panose="02010600030101010101" pitchFamily="2" charset="-122"/>
                          <a:sym typeface="+mn-ea"/>
                        </a:rPr>
                        <a:t>(2)</a:t>
                      </a:r>
                      <a:r>
                        <a:rPr lang="zh-CN" altLang="en-US" sz="1400">
                          <a:latin typeface="Times New Roman" panose="02020603050405020304"/>
                          <a:ea typeface="宋体" panose="02010600030101010101" pitchFamily="2" charset="-122"/>
                          <a:sym typeface="+mn-ea"/>
                        </a:rPr>
                        <a:t>要求一致：党除了工人阶级和最广大人民的根本利益，没有任何自己特殊的利益。在任何时候，党都应把人民利益放在第一位，同人民同甘共苦，坚持权为民所用、情为民所系、利为民所谋，不允许任何党员脱离群众，更不允许任何党员凌驾于群众之上</a:t>
                      </a:r>
                      <a:r>
                        <a:rPr lang="en-US" altLang="zh-CN" sz="1400">
                          <a:latin typeface="Times New Roman" panose="02020603050405020304"/>
                          <a:ea typeface="宋体" panose="02010600030101010101" pitchFamily="2" charset="-122"/>
                          <a:sym typeface="+mn-ea"/>
                        </a:rPr>
                        <a:t> </a:t>
                      </a:r>
                      <a:endParaRPr lang="en-US" alt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辽宁重点高中协作校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总书记，您平时这么忙，还来看我们，真的感谢您。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我忙就是忙这些事，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国之大者</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就是人民的幸福生活。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从习近平总书记与广西山区村民的对话中可以感受到（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党的最终奋斗目标就是让人民满意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习近平总书记始终保持人民情怀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党始终坚持以人民为中心做好工作</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党坚持全心全意为人民服务的指导思想</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504950" y="18738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422140"/>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【解析】题考查始终坚持以人民为中心。人民对美好生活的向往是党的奋斗目标，但党的最终目标是实现共产主义，</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错误。材料体现了习近平总书记始终把人民挂在心上，始终保持人民情怀，</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国之大者</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就是人民的幸福生活，表明党始终坚持以人民为中心，做好为人民服务的工作，</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正确。中国共产党以马克思列宁主义、毛泽东思想、邓小平理论、</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三个代表</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重要思想、科学发展观、习近平新时代中国特色社会主义思想作为自己的指导思想，全心全意为人民服务是党的根本宗旨，</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江苏扬州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23</a:t>
            </a:r>
            <a:r>
              <a:rPr lang="zh-CN" altLang="en-US">
                <a:latin typeface="黑体" panose="02010609060101010101" charset="-122"/>
                <a:ea typeface="黑体" panose="02010609060101010101" charset="-122"/>
              </a:rPr>
              <a:t>日，习近平总书记在辽宁省沈阳市考察了沈阳大东副食品商场和大东区长安街道长安小区，了解当地春节期间市场供应、群众生活保障和优化便民惠民服务、提升居民生活品质等情况。每年春节前夕，习近平总书记都深入基层调查关心人民群众的生活保障，坚持了人民至上的根本立场。下列古语中，蕴含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人民至上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观点的有（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君子务本，本立而道生　</a:t>
            </a: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治国有常，利民为本</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天下之事无小大皆决于上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民惟邦本，本固邦宁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③④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7212965" y="226377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6290" y="4053840"/>
            <a:ext cx="10660380" cy="20840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【解析】本题考查党的执政理念。</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君子务本，本立而道生</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意思是，君子要专心致力于根本的事物，根本建立了，治国做人的原则也就产生了，指的是治国做人的基本原则，没有蕴含人民至上观点，</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不选。</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治国有常，利民为本</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意思是，治理国家有不变的法则，而让人民获得利益是其根本，体现了人民至上观点，</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正确。</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天下之事无小大皆决于上</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意思是，国家事务无论大小都由皇帝一人裁决，与人民至上观点无关，</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不选。</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民惟邦本，本固邦宁</a:t>
            </a:r>
            <a:r>
              <a:rPr lang="en-US" altLang="zh-CN">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意思是，人民是国家的根本，根本稳固了，国家才能安宁，体现了人民至上观点，</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正确。</a:t>
            </a:r>
            <a:r>
              <a:rPr lang="zh-CN" altLang="en-US">
                <a:latin typeface="黑体" panose="02010609060101010101" charset="-122"/>
                <a:ea typeface="黑体" panose="02010609060101010101" charset="-122"/>
                <a:cs typeface="黑体" panose="02010609060101010101" charset="-122"/>
                <a:sym typeface="+mn-ea"/>
              </a:rPr>
              <a:t>　</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029335" y="993140"/>
            <a:ext cx="10470515" cy="3707765"/>
          </a:xfrm>
          <a:prstGeom prst="rect">
            <a:avLst/>
          </a:prstGeom>
          <a:noFill/>
        </p:spPr>
        <p:txBody>
          <a:bodyPr wrap="square" rtlCol="0">
            <a:noAutofit/>
          </a:bodyPr>
          <a:p>
            <a:pPr indent="0" algn="just" fontAlgn="auto">
              <a:lnSpc>
                <a:spcPct val="150000"/>
              </a:lnSpc>
            </a:pPr>
            <a:r>
              <a:rPr lang="en-US" altLang="zh-CN" sz="1600">
                <a:latin typeface="仿宋" panose="02010609060101010101" charset="-122"/>
                <a:ea typeface="仿宋" panose="02010609060101010101" charset="-122"/>
                <a:cs typeface="仿宋" panose="02010609060101010101" charset="-122"/>
              </a:rPr>
              <a:t>5.[</a:t>
            </a:r>
            <a:r>
              <a:rPr lang="zh-CN" altLang="en-US" sz="1600">
                <a:latin typeface="仿宋" panose="02010609060101010101" charset="-122"/>
                <a:ea typeface="仿宋" panose="02010609060101010101" charset="-122"/>
                <a:cs typeface="仿宋" panose="02010609060101010101" charset="-122"/>
              </a:rPr>
              <a:t>山东潍坊</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高一期中</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阅读材料，回答问题。</a:t>
            </a:r>
            <a:endParaRPr lang="zh-CN" altLang="en-US" sz="1600">
              <a:latin typeface="黑体" panose="02010609060101010101" charset="-122"/>
              <a:ea typeface="黑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中国共产党人践行初心使命，能够把好事办好，把实事办实，把难事办妥。</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楷体" panose="02010609060101010101" charset="-122"/>
                <a:ea typeface="楷体" panose="02010609060101010101" charset="-122"/>
                <a:cs typeface="楷体" panose="02010609060101010101" charset="-122"/>
              </a:rPr>
              <a:t> </a:t>
            </a: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大事小事观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：民生是</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国之大者</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。对老百姓来说，他们身边每一件琐碎的小事，都是实实在在的大事，有的甚至还是急事、难事。要</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把人民群众的小事当作我们的大事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，这正是中国共产党人的</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大事小事观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，更寄托着中国共产党人把好事办好的深厚情怀。</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为民办事观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：人民群众是最实在的，不光要听</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唱功</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，而且要看</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做功</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。破解</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来回跑</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，加快推进政务服务</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跨省通办</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；缓解</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看病贵</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，医药集中采购提质扩面；化解</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落户难</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，全面取消在就业地参保户籍限制</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过去更多的是要求群众去做事，现在更多的是党员干部给群众办事、做服务，人民群众的美好生活更有保障、更可持续。</a:t>
            </a:r>
            <a:endParaRPr lang="zh-CN" altLang="en-US" sz="1600">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sz="1600">
                <a:latin typeface="楷体" panose="02010609060101010101" charset="-122"/>
                <a:ea typeface="楷体" panose="02010609060101010101" charset="-122"/>
                <a:cs typeface="楷体" panose="02010609060101010101" charset="-122"/>
              </a:rPr>
              <a:t> </a:t>
            </a:r>
            <a:r>
              <a:rPr lang="en-US" altLang="zh-CN" sz="1600">
                <a:latin typeface="楷体" panose="02010609060101010101" charset="-122"/>
                <a:ea typeface="楷体" panose="02010609060101010101" charset="-122"/>
                <a:cs typeface="楷体" panose="02010609060101010101" charset="-122"/>
              </a:rPr>
              <a:t>   “</a:t>
            </a:r>
            <a:r>
              <a:rPr lang="zh-CN" altLang="en-US" sz="1600">
                <a:latin typeface="楷体" panose="02010609060101010101" charset="-122"/>
                <a:ea typeface="楷体" panose="02010609060101010101" charset="-122"/>
                <a:cs typeface="楷体" panose="02010609060101010101" charset="-122"/>
              </a:rPr>
              <a:t>造福人民的政绩观</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：衡量干部业绩好不好，关键要看老百姓口碑好不好。河北滦平，荒山上的光伏板映出灿烂阳光；陕西柞水，</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小木耳</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变成</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大产业</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；山西大同，</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黄花菜</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开出</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致富花</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；陕西延安，</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小苹果</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结出</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幸福果</a:t>
            </a:r>
            <a:r>
              <a:rPr lang="en-US" altLang="zh-CN" sz="1600">
                <a:latin typeface="楷体" panose="02010609060101010101" charset="-122"/>
                <a:ea typeface="楷体" panose="02010609060101010101" charset="-122"/>
                <a:cs typeface="楷体" panose="02010609060101010101" charset="-122"/>
              </a:rPr>
              <a:t>”……</a:t>
            </a:r>
            <a:r>
              <a:rPr lang="zh-CN" altLang="en-US" sz="1600">
                <a:latin typeface="楷体" panose="02010609060101010101" charset="-122"/>
                <a:ea typeface="楷体" panose="02010609060101010101" charset="-122"/>
                <a:cs typeface="楷体" panose="02010609060101010101" charset="-122"/>
              </a:rPr>
              <a:t>各级领导干部要抓住人民最关心最直接最现实的利益问题，扭住突出民生难题，为官一任、造福一方，真抓实干、久久为功，把丰碑立在人民群众心中。</a:t>
            </a:r>
            <a:r>
              <a:rPr lang="zh-CN" altLang="en-US" sz="1600">
                <a:latin typeface="黑体" panose="02010609060101010101" charset="-122"/>
                <a:ea typeface="黑体" panose="02010609060101010101" charset="-122"/>
              </a:rPr>
              <a:t>结合材料，运用始终坚持以人民为中心的知识，谈谈你对中国共产党人的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大事小事观</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为民办事观</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造福人民的政绩观</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的理解。（</a:t>
            </a:r>
            <a:r>
              <a:rPr lang="en-US" altLang="zh-CN" sz="1600">
                <a:latin typeface="黑体" panose="02010609060101010101" charset="-122"/>
                <a:ea typeface="黑体" panose="02010609060101010101" charset="-122"/>
              </a:rPr>
              <a:t>9</a:t>
            </a:r>
            <a:r>
              <a:rPr lang="zh-CN" altLang="en-US" sz="1600">
                <a:latin typeface="黑体" panose="02010609060101010101" charset="-122"/>
                <a:ea typeface="黑体" panose="02010609060101010101" charset="-122"/>
              </a:rPr>
              <a:t>分）</a:t>
            </a:r>
            <a:endParaRPr lang="zh-CN" altLang="en-US" sz="1600">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中国共产党人坚持以人民为中心，党将人民的小事视为大事，保障人民当家作主的权利，让人民在日常生活中切实感受到自己是国家的主人。</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为中国人民谋幸福，为中华民族谋复兴，是中国共产党人的初心和使命。人民群众身边的小事看似微不足道，但桩桩件件都与他们的幸福生活息息相关，解决好这些小事，就是在为人民谋幸福，践行党的初心使命。</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党对人民的需求积极回应，党员干部积极为群众办事，以实际行动践行全心全意为人民服务的根本宗旨。</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9</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308038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【解析】本题考查中国共产党的性质、中国共产党的宗旨、党的执政理念。有效信息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：民生是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国之大者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。对老百姓来说，他们身边每一件琐碎的小事，都是实实在在的大事</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可联系中国共产党将人民群众的小事当作大事，体现了对人民主体地位的尊重，保障人民当家作主的权利，让人民切实感受到自己是国家的主人。有效信息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把人民群众的小事当作我们的大事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为民办事观</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等</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可联系中国共产党的初心和使命，人民群众身边的小事关乎他们的幸福生活，中国共产党解决这些小事，正是在践行初心和使命，为人民创造幸福生活。有效信息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：党员干部给群众办事、做服务</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可联系中国共产党的宗旨，党员干部积极为群众办事，以实际行动践行党的宗旨，体现了党对人民需求的积极回应，有利于保持党同人民群众的血肉联系。</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1061720" y="186880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始终走在时代前列</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85953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685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黑龙江齐齐哈尔</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从马克思列宁主义到毛泽东思想，从邓小平理论、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三个代表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重要思想、科学发展观到习近平新时代中国特色社会主义思想，党的指导思想历经百余年发展，波澜壮阔、成果丰硕，推动党的伟大事业从苦难走向辉煌。这说明（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党的根本指导思想随着时代的变化而不断变化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马克思主义是随着实践发展的开放的理论体系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中国共产党为什么能，归根结底是马克思主义行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马克思主义是中华文化和中国精神的时代精华</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6539230" y="22034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党的指导思想与时俱进</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795655" y="4618990"/>
            <a:ext cx="10669905"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【解析】本题考查党的指导思想与时俱进。党的根本指导思想是马克思主义，其根本指导思想的地位不会随着时代的变化而改变，马克思主义是中国共产党的灵魂和旗帜，</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党的指导思想历经百余年发展，波澜壮阔、成果丰硕，推动党的伟大事业从苦难走向辉煌，这说明马克思主义是随着实践发展的开放的理论体系，说明了中国共产党为什么能，归根结底是马克思主义行，是中国化时代化的马克思主义行，</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符合题意；习近平新时代中国特色社会主义思想是中华文化和中国精神的时代精华，</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中国共产党的领导</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二课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中国共产党的先进性</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20508" y="2690813"/>
            <a:ext cx="9150985"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【易错警示】混淆党的根本指导思想的发展与变化</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党的根本指导思想是马克思主义，马克思主义是随着时代、实践和科学的发展而不断发展的开放的理论体系。党的指导思想是马克思列宁主义、毛泽东思想、邓小平理论、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三个代表</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重要思想、科学发展观、习近平新时代中国特色社会主义思想，这体现了党的指导思想随时代的发展而不断发展，而党的根本指导思想没有发生变化。</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福建泉州五校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调查研究是我们党的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传家宝</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。从毛泽东的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没有调查，就没有发言权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到邓小平的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只有调查研究，你心中才有数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，再到习近平总书记的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调查研究是谋事之基、成事之道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。一百多年来，我们党始终重视和坚持调查研究。这表明中国共产党坚持（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与时俱进，不断改变调查研究的方式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解放思想，研究新情况，解决新问题</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实事求是，以解决实际问题为根本目的</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求真务实，打破主观偏见的束缚，更新理念</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068435" y="23723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92322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坚持解放思想、实事求是、与时俱进、求真务实</a:t>
            </a:r>
            <a:endParaRPr lang="zh-CN" altLang="en-US" sz="2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795655" y="1224598"/>
            <a:ext cx="10778490" cy="440880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坚持解放思想、实事求是、与时俱进、求真务实。与时俱进，就是党的全部理论和实际工作要体现时代性，把握规律性，富于创造性，不断开创中国特色社会主义事业新局面。与时俱进，应不断改进和创新调查研究的方式，而材料侧重强调调查研究对解决问题的重要作用，并不体现方式上的创新，</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不选。解放思想，就是在马克思主义指导下打破习惯势力和主观偏见的束缚，研究新情况，解决新问题。改革开放以来，经济社会的每次重大发展和变革，都伴随着思想的解放和理念的更新。从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没有调查，就没有发言权</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只有调查研究，你心中才有数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，再到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调查研究是谋事之基、成事之道</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。一百多年来，我们党始终重视和坚持调查研究。这表明中国共产党坚持解放思想，研究新情况，解决新问题，</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实事求是，就是要从实际出发，探求事物的客观规律，用以作为我们行动的向导。实事求是是马克思主义的根本观点，是中国共产党人认识世界、改造世界的根本要求，是我们党的基本思想方法、工作方法和领导方法。从毛泽东到邓小平，再到习近平总书记，他们对调查研究的相关表述，体现了我们党始终重视和坚持调查研究，表明中国共产党坚持实事求是，以解决实际问题为根本目的，</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正确。求真务实，就是要求人们在实际工作中既正确认识事物的本来面目、探求事物发展变化的客观规律，又脚踏实地、实事求是地按照客观规律行事。打破习惯势力、主观偏见的束缚，属于解放思想，</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28022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甘肃部分学校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党的二十届三中全会深刻总结了改革开放以来特别是新时代全面深化改革的宝贵经验，把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坚持守正创新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确立为进一步全面深化改革需要遵循的重大原则。这一重大原则（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与党的解放思想、实事求是、与时俱进、求真务实的重要法宝相贯通</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保障改革按照时代发展的新要求，不断为中国式现代化注入强劲动力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蕴含马克思主义科学的方法论，为进一步全面深化改革提供根本遵循</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属于重大理论创新成果，科学回答了中国特色社会主义发展的问题</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640695" y="16446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84345"/>
            <a:ext cx="1066990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【解析】题考查坚持解放思想、实事求是、与时俱进、求真务实。</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守正</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体现实事求是与坚持正确方向，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创新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强调与时俱进和解放思想，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坚持守正创新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与党的重要法宝相贯通，有利于保障改革按照时代发展的新要求，不断为中国式现代化注入强劲动力，</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正确。习近平新时代中国特色社会主义思想为进一步全面深化改革提供根本遵循，</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坚持守正创新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是方法论要求，而非重大理论创新成果，其也并未直接回答了中国特色社会主义发展的问题，</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5055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天津一中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红色是革命文化的表征，革命是红色文化的本质。在波澜壮阔的新民主主义革命过程中，中国共产党领导中国人民经过艰苦卓绝的斗争，铺就了中国革命的底色。新时代继承革命文化，共产党员应（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牢记党的根本宗旨，发挥先锋模范作用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坚定理想信念，发挥坚强领导核心作用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勇于自我革新，提高执政能力和水平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保持革命本色，永葆党的先进性和纯洁性</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2839720" y="22180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0680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发挥共产党员的先锋模范作用</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6290" y="4695190"/>
            <a:ext cx="107238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发挥共产党员的先锋模范作用。在波澜壮阔的新民主主义革命过程中，中国共产党领导中国人民经过艰苦卓绝的斗争，铺就了中国革命的底色，新时代继承革命文化，共产党员应牢记党全心全意为人民服务的根本宗旨，发挥自身的先锋模范作用，保持革命本色，永葆党的先进性和纯洁性，</a:t>
            </a:r>
            <a:r>
              <a:rPr lang="en-US" altLang="en-US" sz="1600">
                <a:latin typeface="黑体" panose="02010609060101010101" charset="-122"/>
                <a:ea typeface="黑体" panose="02010609060101010101" charset="-122"/>
                <a:cs typeface="黑体" panose="02010609060101010101" charset="-122"/>
                <a:sym typeface="+mn-ea"/>
              </a:rPr>
              <a:t>①④</a:t>
            </a:r>
            <a:r>
              <a:rPr lang="zh-CN" altLang="en-US" sz="1600">
                <a:latin typeface="黑体" panose="02010609060101010101" charset="-122"/>
                <a:ea typeface="黑体" panose="02010609060101010101" charset="-122"/>
                <a:cs typeface="黑体" panose="02010609060101010101" charset="-122"/>
                <a:sym typeface="+mn-ea"/>
              </a:rPr>
              <a:t>正确；发挥</a:t>
            </a:r>
            <a:r>
              <a:rPr lang="zh-CN" altLang="en-US" sz="1600">
                <a:latin typeface="黑体" panose="02010609060101010101" charset="-122"/>
                <a:ea typeface="黑体" panose="02010609060101010101" charset="-122"/>
                <a:cs typeface="黑体" panose="02010609060101010101" charset="-122"/>
                <a:sym typeface="+mn-ea"/>
              </a:rPr>
              <a:t>坚强领导核心作用的主体是中国共产党，而不是共产党员，</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排除；提高执政能力和执政水平的主体是中国共产党，</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山东济宁</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党的十八大以来，党中央高度重视党员教育培训工作，已经实施的两轮五年规划，有力地推动了党员教育事业不断开创新局面，取得新成效。</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2</a:t>
            </a:r>
            <a:r>
              <a:rPr lang="zh-CN" altLang="en-US">
                <a:latin typeface="黑体" panose="02010609060101010101" charset="-122"/>
                <a:ea typeface="黑体" panose="02010609060101010101" charset="-122"/>
              </a:rPr>
              <a:t>月，在系统总结经验、深入调查研究、广泛征求意见的基础上，党中央发布《全国党员教育培训工作规划（</a:t>
            </a:r>
            <a:r>
              <a:rPr lang="en-US" altLang="zh-CN">
                <a:latin typeface="黑体" panose="02010609060101010101" charset="-122"/>
                <a:ea typeface="黑体" panose="02010609060101010101" charset="-122"/>
              </a:rPr>
              <a:t>2024—2028</a:t>
            </a:r>
            <a:r>
              <a:rPr lang="zh-CN" altLang="en-US">
                <a:latin typeface="黑体" panose="02010609060101010101" charset="-122"/>
                <a:ea typeface="黑体" panose="02010609060101010101" charset="-122"/>
              </a:rPr>
              <a:t>年）》。重视党员教育培训工作（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可以更好地发挥共产党员的先锋模范作用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旨在进一步实现马克思主义中国化时代化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有利于增强党的创造力、凝聚力、战斗力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是使党始终走在时代前列的重要法宝</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2906395" y="23818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020" y="4839970"/>
            <a:ext cx="1065974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【解析】本题考查共产党员的先锋模范作用。党中央高度重视党员教育培训工作，可以更好地发挥共产党员的先锋模范作用，有利于增强党的创造力、凝聚力、战斗力，保持党的先进性和纯洁性，</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正确。马克思主义中国化时代化是一个持续的理论发展过程，有其自身的逻辑和路径，党员教育培训主要是提升党员能力，</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排除。坚持解放思想、实事求是、与时俱进、求真务实是党始终走在时代前列的重要法宝，</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710055" y="1998345"/>
            <a:ext cx="8875395" cy="286131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知识拓展】共产党员的带头、骨干和桥梁作用</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(1)</a:t>
            </a:r>
            <a:r>
              <a:rPr lang="zh-CN" altLang="en-US">
                <a:solidFill>
                  <a:srgbClr val="0070C0"/>
                </a:solidFill>
                <a:latin typeface="黑体" panose="02010609060101010101" charset="-122"/>
                <a:ea typeface="黑体" panose="02010609060101010101" charset="-122"/>
                <a:cs typeface="黑体" panose="02010609060101010101" charset="-122"/>
              </a:rPr>
              <a:t>带头作用：共产党员首先是应处处以身作则，在各项工作和活动中走在群众的前面，处处给群众作出表率，成为群众学习的榜样，影响和带动人民群众为实现党的目标和任务而共同奋斗。</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(2)</a:t>
            </a:r>
            <a:r>
              <a:rPr lang="zh-CN" altLang="en-US">
                <a:solidFill>
                  <a:srgbClr val="0070C0"/>
                </a:solidFill>
                <a:latin typeface="黑体" panose="02010609060101010101" charset="-122"/>
                <a:ea typeface="黑体" panose="02010609060101010101" charset="-122"/>
                <a:cs typeface="黑体" panose="02010609060101010101" charset="-122"/>
              </a:rPr>
              <a:t>骨干作用：共产党员在各项工作中应当成为群众的核心和中坚分子。对于群众在工作、生活中的困难，要主动热情地帮助解决；对群众提出的各种问题，要正确地给以解释和回答；当群众的正当利益受到损害时，要敢于挺身而出，保护群众的利益。</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(3)</a:t>
            </a:r>
            <a:r>
              <a:rPr lang="zh-CN" altLang="en-US">
                <a:solidFill>
                  <a:srgbClr val="0070C0"/>
                </a:solidFill>
                <a:latin typeface="黑体" panose="02010609060101010101" charset="-122"/>
                <a:ea typeface="黑体" panose="02010609060101010101" charset="-122"/>
                <a:cs typeface="黑体" panose="02010609060101010101" charset="-122"/>
              </a:rPr>
              <a:t>桥梁作用：共产党员是党和人民群众保持密切联系的中介，要成为党组织与人民群众相联系的纽带。经常向群众宣传、解释党的路线、方针、政策和主张，使群众真正理解它的意义、做法以及同自己切身利益的关系。</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山西重点中学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习近平总书记在一次重要讲话中指出：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马克思主义就是我们共产党人的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真经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真经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没念好，总想着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西天取经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，就要贻误大事！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下列对这句话的理解，正确的是（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马克思主义是我们党的根本指导思想和行动指南</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对马克思主义的信仰是中国共产党人的政治灵魂</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真经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作指导是党始终走在时代前列的唯一法宝</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马克思主义能为解决新时代中国发展问题提供具体方案</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287145" y="18929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305935"/>
            <a:ext cx="10661015"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党的指导思想与时俱进。马克思主义是我们党的根本指导思想和行动指南。中国共产党自成立以来，就将马克思主义写在自己的旗帜上，依靠马克思主义科学的世界观和方法论，带领中国人民取得革命、建设和改革的伟大胜利，</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正确。对马克思主义的信仰是中国共产党人的政治灵魂。坚定马克思主义信仰，使中国共产党人在不同历史时期都能坚守初心和使命，保持政治上的坚定和思想上的纯洁，</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正确。坚持解放思想、实事求是、与时俱进、求真务实是中国共产党始终走在时代前列、永葆生机活力的法宝，</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唯一法宝</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表述错误，</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排除。马克思主义为解决新时代中国发展问题提供理论指导而不是具体方案，</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r>
              <a:rPr lang="zh-CN" altLang="en-US" sz="1600">
                <a:latin typeface="黑体" panose="02010609060101010101" charset="-122"/>
                <a:ea typeface="黑体" panose="02010609060101010101" charset="-122"/>
                <a:cs typeface="黑体" panose="02010609060101010101" charset="-122"/>
                <a:sym typeface="+mn-ea"/>
              </a:rPr>
              <a:t>　</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河北秦皇岛</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模拟</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从毛泽东同志提出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为人民谋幸福</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，到邓小平同志提出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让中国人民实现全面小康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，再到习近平总书记提出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世界上最大的幸福莫过于为人民幸福而奋斗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，我国党的历代领导人随着社会的发展，形成具有不同时代特征的人民幸福观。由此可见，人民幸福观（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是中国共产党践行初心和使命的生动体现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与时俱进，在继承中发展，在发展中创新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为中国特色社会主义发展指明了方向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成为中国共产党的最高理想和最终目标</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291955" y="18929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020" y="4412615"/>
            <a:ext cx="10661015" cy="175196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党的指导思想与时俱进。为中国人民谋幸福、为中华民族谋复兴是中国共产党的初心和使命，我国党的历代领导人重视人民幸福，可见人民幸福观是中国共产党践行初心和使命的生动体现，也反映了人民幸福观与时俱进，在继承中发展，在发展中创新，</a:t>
            </a:r>
            <a:r>
              <a:rPr lang="en-US" altLang="en-US">
                <a:latin typeface="黑体" panose="02010609060101010101" charset="-122"/>
                <a:ea typeface="黑体" panose="02010609060101010101" charset="-122"/>
                <a:cs typeface="黑体" panose="02010609060101010101" charset="-122"/>
                <a:sym typeface="+mn-ea"/>
              </a:rPr>
              <a:t>①②</a:t>
            </a:r>
            <a:r>
              <a:rPr lang="zh-CN" altLang="en-US">
                <a:latin typeface="黑体" panose="02010609060101010101" charset="-122"/>
                <a:ea typeface="黑体" panose="02010609060101010101" charset="-122"/>
                <a:cs typeface="黑体" panose="02010609060101010101" charset="-122"/>
                <a:sym typeface="+mn-ea"/>
              </a:rPr>
              <a:t>正确。党的基本路线、中国特色社会主义理论体系等为中国特色社会主义发展指明了方向，</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错误。党的最高理想和最终目标是实现共产主义，</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错误。　</a:t>
            </a:r>
            <a:r>
              <a:rPr lang="zh-CN" altLang="en-US">
                <a:latin typeface="黑体" panose="02010609060101010101" charset="-122"/>
                <a:ea typeface="黑体" panose="02010609060101010101" charset="-122"/>
                <a:cs typeface="黑体" panose="02010609060101010101" charset="-122"/>
                <a:sym typeface="+mn-ea"/>
              </a:rPr>
              <a:t>　</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179895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始终坚持以人民为中心</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广西河池十校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共产党员杨宁是广西壮族自治区柳州市融水苗族自治县安陲乡江门村党总支书记及村委会主任，她信守改变家乡贫穷面貌的承诺，大学毕业后毅然回到苗寨，带领乡亲们发展产业、脱贫致富，使家乡发生巨大变化，赢得苗乡百姓的尊重和信任。杨宁的事迹启示广大共产党员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牢记使命，全心全意为人民服务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上传下达，带动群众贯彻党的政策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身体力行，践行社会主义核心价值观</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坚定信念，发挥战斗堡垒作用</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45210" y="23075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6290" y="4761230"/>
            <a:ext cx="10661015"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【解析】本题考查发挥共产党员的先锋模范作用。共产党员杨宁的事迹启示广大共产党员要不忘初心，为人民利益无私奉献，牢记使命，全心全意为人民服务，</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正确。题干主要强调杨宁带领乡亲发展产业、脱贫致富，未突出上传下达，</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排除。杨宁信守改变家乡贫穷面貌的承诺，带领乡亲脱贫致富，践行了敬业、奉献等社会主义核心价值观，</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正确。基层党组织发挥战斗堡垒作用，</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116330"/>
            <a:ext cx="10659745" cy="5125720"/>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山东烟台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楷体" panose="02010609060101010101" charset="-122"/>
                <a:ea typeface="楷体" panose="02010609060101010101" charset="-122"/>
              </a:rPr>
              <a:t>党的历史是最生动、最有说服力的教科书。某校高一年级党史学习小组整理了党章历次修改的部分变化，探寻中国共产党历经百年沧桑依旧风华正茂的密码。</a:t>
            </a: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endParaRPr lang="zh-CN" altLang="en-US">
              <a:latin typeface="楷体" panose="02010609060101010101" charset="-122"/>
              <a:ea typeface="楷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结合材料，运用“中国共产党的先进性”知识，分析中国共产党历经百年沧桑依旧风华正茂的密码。（8分）</a:t>
            </a:r>
            <a:endParaRPr lang="zh-CN" altLang="en-US">
              <a:latin typeface="黑体" panose="02010609060101010101" charset="-122"/>
              <a:ea typeface="黑体" panose="02010609060101010101" charset="-122"/>
            </a:endParaRPr>
          </a:p>
        </p:txBody>
      </p:sp>
      <p:pic>
        <p:nvPicPr>
          <p:cNvPr id="4" name="图片 -2147482539"/>
          <p:cNvPicPr>
            <a:picLocks noChangeAspect="1"/>
          </p:cNvPicPr>
          <p:nvPr/>
        </p:nvPicPr>
        <p:blipFill>
          <a:blip r:embed="rId2"/>
          <a:stretch>
            <a:fillRect/>
          </a:stretch>
        </p:blipFill>
        <p:spPr>
          <a:xfrm>
            <a:off x="4643120" y="1981835"/>
            <a:ext cx="2905760" cy="3454400"/>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中国共产党是中国工人阶级的先锋队，是中国人民和中华民族的先锋队；</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党始终坚持以人民为中心，坚持立党为公、执政为民的执政理念，坚持群众观点、群众路线；</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党始终坚定共产主义远大理想；</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党的指导思想与时俱进，坚持解放思想、实事求是、与时俱进、求真务实，始终走在时代前列。</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5" name="文本框 4"/>
          <p:cNvSpPr txBox="1"/>
          <p:nvPr/>
        </p:nvSpPr>
        <p:spPr>
          <a:xfrm>
            <a:off x="765493" y="2386965"/>
            <a:ext cx="10661015" cy="2084070"/>
          </a:xfrm>
          <a:prstGeom prst="rect">
            <a:avLst/>
          </a:prstGeom>
          <a:noFill/>
        </p:spPr>
        <p:txBody>
          <a:bodyPr wrap="square" rtlCol="0" anchor="ctr" anchorCtr="0">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【解析】本题考查中国共产党的先进性。关键信息</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：中共一大党纲规定了党的名称、性质和纲领</a:t>
            </a:r>
            <a:r>
              <a:rPr lang="en-US" altLang="en-US">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可说明中国共产党的性质决定了它代表中国先进生产力的发展要求。关键信息</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：中共七大党章特别强调了党的群众路线</a:t>
            </a:r>
            <a:r>
              <a:rPr lang="en-US" altLang="en-US">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可说明中国共产党的宗旨决定党始终以人民为中心，代表中国最广大人民群众的根本利益。关键信息</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：中共一大党纲提出了党的最终奋斗目标</a:t>
            </a:r>
            <a:r>
              <a:rPr lang="en-US" altLang="en-US">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可说明党的远大理想激励党不断奋斗。关键信息</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：党的指导思想不断丰富、党章的内容不断更新</a:t>
            </a:r>
            <a:r>
              <a:rPr lang="en-US" altLang="en-US">
                <a:latin typeface="黑体" panose="02010609060101010101" charset="-122"/>
                <a:ea typeface="黑体" panose="02010609060101010101" charset="-122"/>
                <a:cs typeface="黑体" panose="02010609060101010101" charset="-122"/>
                <a:sym typeface="+mn-ea"/>
              </a:rPr>
              <a:t>→</a:t>
            </a:r>
            <a:r>
              <a:rPr lang="zh-CN" altLang="en-US">
                <a:latin typeface="黑体" panose="02010609060101010101" charset="-122"/>
                <a:ea typeface="黑体" panose="02010609060101010101" charset="-122"/>
                <a:cs typeface="黑体" panose="02010609060101010101" charset="-122"/>
                <a:sym typeface="+mn-ea"/>
              </a:rPr>
              <a:t>可说明党的指导思想与时俱进，始终走在时代前列。</a:t>
            </a:r>
            <a:endParaRPr lang="zh-CN" altLang="en-US">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673225"/>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北京师大附中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一百多年来，党团结带领全国各族人民绘就了人类发展史上的壮美画卷。党的十八大以来，以习近平同志为核心的党中央，解决了许多长期想解决而没有解决的难题，办成了许多过去想办而没有办成的大事，推动党和国家事业取得历史性成就、发生历史性变革。下列认识正确的是（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立党为公、执政为民是党的根本宗旨</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人民对美好生活的向往是我们党的奋斗目标</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党的性质是全心全意为人民服务，人民立场是中国共产党的根本立场</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习近平新时代中国特色社会主义思想为新时代党和国家事业发展提供了根本遵循</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混淆党的性质、宗旨与执政理念</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025775" y="29222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059815" y="1371600"/>
            <a:ext cx="9932670" cy="203009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执政理念、宗旨。中国共产党是中国工人阶级的先锋队，同时是中国人民和中华民族的先锋队，这是中国共产党的性质。立党为公、执政为民是党的执政理念，党的根本宗旨是全心全意为人民服务，</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错误。党的十八大以来，在以习近平同志为核心的党中央的坚强领导下，解决了许多长期想解决而没有解决的难题，办成了许多过去想办而没有办成的大事，表明我们党不断为满足人民对美好生活的向往而奋斗，</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符合题意。习近平新时代中国特色社会主义思想是党和国家的指导思想，明确了新时代坚持和发展中国特色社会主义的总目标、总任务和基本方略，为新时代党和国家事业发展提供了根本遵循，</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符合题意。</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059815" y="3787140"/>
            <a:ext cx="1624965"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4" name="表格 3"/>
          <p:cNvGraphicFramePr/>
          <p:nvPr/>
        </p:nvGraphicFramePr>
        <p:xfrm>
          <a:off x="2588895" y="3957320"/>
          <a:ext cx="6962140" cy="1786890"/>
        </p:xfrm>
        <a:graphic>
          <a:graphicData uri="http://schemas.openxmlformats.org/drawingml/2006/table">
            <a:tbl>
              <a:tblPr/>
              <a:tblGrid>
                <a:gridCol w="2385695"/>
                <a:gridCol w="4576445"/>
              </a:tblGrid>
              <a:tr h="255270">
                <a:tc>
                  <a:txBody>
                    <a:bodyPr/>
                    <a:p>
                      <a:pPr marL="0" indent="0" algn="ctr">
                        <a:spcBef>
                          <a:spcPct val="0"/>
                        </a:spcBef>
                        <a:spcAft>
                          <a:spcPct val="0"/>
                        </a:spcAft>
                      </a:pPr>
                      <a:r>
                        <a:rPr lang="zh-CN" sz="1400">
                          <a:latin typeface="黑体" panose="02010609060101010101" charset="-122"/>
                          <a:ea typeface="黑体" panose="02010609060101010101" charset="-122"/>
                        </a:rPr>
                        <a:t>性质</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a:t>
                      </a:r>
                      <a:r>
                        <a:rPr lang="zh-CN" sz="1400">
                          <a:latin typeface="楷体_GB2312"/>
                          <a:ea typeface="楷体_GB2312"/>
                        </a:rPr>
                        <a:t>两个先锋队</a:t>
                      </a:r>
                      <a:r>
                        <a:rPr lang="zh-CN" altLang="en-US" sz="1400">
                          <a:latin typeface="宋体" panose="02010600030101010101" pitchFamily="2" charset="-122"/>
                          <a:ea typeface="宋体" panose="02010600030101010101" pitchFamily="2" charset="-122"/>
                        </a:rPr>
                        <a:t>”</a:t>
                      </a:r>
                      <a:endParaRPr lang="zh-CN" altLang="en-US"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55270">
                <a:tc>
                  <a:txBody>
                    <a:bodyPr/>
                    <a:p>
                      <a:pPr marL="0" indent="0" algn="ctr">
                        <a:spcBef>
                          <a:spcPct val="0"/>
                        </a:spcBef>
                        <a:spcAft>
                          <a:spcPct val="0"/>
                        </a:spcAft>
                      </a:pPr>
                      <a:r>
                        <a:rPr lang="zh-CN" sz="1400">
                          <a:latin typeface="黑体" panose="02010609060101010101" charset="-122"/>
                          <a:ea typeface="黑体" panose="02010609060101010101" charset="-122"/>
                        </a:rPr>
                        <a:t>根本立场</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人民立场</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55270">
                <a:tc>
                  <a:txBody>
                    <a:bodyPr/>
                    <a:p>
                      <a:pPr marL="0" indent="0" algn="ctr">
                        <a:spcBef>
                          <a:spcPct val="0"/>
                        </a:spcBef>
                        <a:spcAft>
                          <a:spcPct val="0"/>
                        </a:spcAft>
                      </a:pPr>
                      <a:r>
                        <a:rPr lang="zh-CN" sz="1400">
                          <a:latin typeface="黑体" panose="02010609060101010101" charset="-122"/>
                          <a:ea typeface="黑体" panose="02010609060101010101" charset="-122"/>
                        </a:rPr>
                        <a:t>根本宗旨</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全心全意为人民服务</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55270">
                <a:tc>
                  <a:txBody>
                    <a:bodyPr/>
                    <a:p>
                      <a:pPr marL="0" indent="0" algn="ctr">
                        <a:spcBef>
                          <a:spcPct val="0"/>
                        </a:spcBef>
                        <a:spcAft>
                          <a:spcPct val="0"/>
                        </a:spcAft>
                      </a:pPr>
                      <a:r>
                        <a:rPr lang="zh-CN" sz="1400">
                          <a:latin typeface="黑体" panose="02010609060101010101" charset="-122"/>
                          <a:ea typeface="黑体" panose="02010609060101010101" charset="-122"/>
                        </a:rPr>
                        <a:t>利益要求</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没有自己的特殊利益，人民利益放在第一位</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55270">
                <a:tc>
                  <a:txBody>
                    <a:bodyPr/>
                    <a:p>
                      <a:pPr marL="0" indent="0" algn="ctr">
                        <a:spcBef>
                          <a:spcPct val="0"/>
                        </a:spcBef>
                        <a:spcAft>
                          <a:spcPct val="0"/>
                        </a:spcAft>
                      </a:pPr>
                      <a:r>
                        <a:rPr lang="zh-CN" sz="1400">
                          <a:latin typeface="黑体" panose="02010609060101010101" charset="-122"/>
                          <a:ea typeface="黑体" panose="02010609060101010101" charset="-122"/>
                        </a:rPr>
                        <a:t>发展思想</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以人民为中心</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55270">
                <a:tc>
                  <a:txBody>
                    <a:bodyPr/>
                    <a:p>
                      <a:pPr marL="0" indent="0" algn="ctr">
                        <a:spcBef>
                          <a:spcPct val="0"/>
                        </a:spcBef>
                        <a:spcAft>
                          <a:spcPct val="0"/>
                        </a:spcAft>
                      </a:pPr>
                      <a:r>
                        <a:rPr lang="zh-CN" sz="1400">
                          <a:latin typeface="黑体" panose="02010609060101010101" charset="-122"/>
                          <a:ea typeface="黑体" panose="02010609060101010101" charset="-122"/>
                        </a:rPr>
                        <a:t>执政理念</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立党为公、执政为民</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55270">
                <a:tc>
                  <a:txBody>
                    <a:bodyPr/>
                    <a:p>
                      <a:pPr marL="0" indent="0" algn="ctr">
                        <a:spcBef>
                          <a:spcPct val="0"/>
                        </a:spcBef>
                        <a:spcAft>
                          <a:spcPct val="0"/>
                        </a:spcAft>
                      </a:pPr>
                      <a:r>
                        <a:rPr lang="zh-CN" sz="1400">
                          <a:latin typeface="黑体" panose="02010609060101010101" charset="-122"/>
                          <a:ea typeface="黑体" panose="02010609060101010101" charset="-122"/>
                        </a:rPr>
                        <a:t>奋斗目标</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楷体_GB2312"/>
                          <a:ea typeface="楷体_GB2312"/>
                        </a:rPr>
                        <a:t>人民对美好生活的向往</a:t>
                      </a:r>
                      <a:endParaRPr 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593215"/>
            <a:ext cx="10077450"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湖南邵阳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年，某地党员干部积极响应乡村振兴战略，深入基层调研，整合资源，建成特色农产品加工基地，带动周边村庄每户年均增收</a:t>
            </a:r>
            <a:r>
              <a:rPr lang="en-US" altLang="zh-CN">
                <a:latin typeface="黑体" panose="02010609060101010101" charset="-122"/>
                <a:ea typeface="黑体" panose="02010609060101010101" charset="-122"/>
              </a:rPr>
              <a:t>1.2</a:t>
            </a:r>
            <a:r>
              <a:rPr lang="zh-CN" altLang="en-US">
                <a:latin typeface="黑体" panose="02010609060101010101" charset="-122"/>
                <a:ea typeface="黑体" panose="02010609060101010101" charset="-122"/>
              </a:rPr>
              <a:t>万元；同时，推进老旧小区改造，新增公共设施</a:t>
            </a:r>
            <a:r>
              <a:rPr lang="en-US" altLang="zh-CN">
                <a:latin typeface="黑体" panose="02010609060101010101" charset="-122"/>
                <a:ea typeface="黑体" panose="02010609060101010101" charset="-122"/>
              </a:rPr>
              <a:t>30</a:t>
            </a:r>
            <a:r>
              <a:rPr lang="zh-CN" altLang="en-US">
                <a:latin typeface="黑体" panose="02010609060101010101" charset="-122"/>
                <a:ea typeface="黑体" panose="02010609060101010101" charset="-122"/>
              </a:rPr>
              <a:t>余处，解决群众</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急难愁盼</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问题。这体现了中国共产党员（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真抓实干，以实际行动履行经济建设职能</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坚持人民立场，心系群众，为人民服务</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牢记初心使命，把个人利益融入党的特殊利益中</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发挥党员先锋模范作用，积极作为、勇于担当</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不能正确看待党的利益</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943340" y="24263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77570" y="5008245"/>
            <a:ext cx="10269220" cy="1076325"/>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【解析】本题考查发挥共产党员的先锋模范作用。某地党员干部积极响应乡村振兴战略，建成特色农产品加工基地，带动周边村民增收并解决群众</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急难愁盼</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问题。这体现了中国共产党员坚持人民立场，心系群众，为人民服务；也体现了共产党员发挥先锋模范作用，积极作为、勇于担当，</a:t>
            </a:r>
            <a:r>
              <a:rPr lang="en-US" altLang="en-US" sz="1600">
                <a:latin typeface="黑体" panose="02010609060101010101" charset="-122"/>
                <a:ea typeface="黑体" panose="02010609060101010101" charset="-122"/>
                <a:cs typeface="黑体" panose="02010609060101010101" charset="-122"/>
              </a:rPr>
              <a:t>②④</a:t>
            </a:r>
            <a:r>
              <a:rPr lang="zh-CN" altLang="en-US" sz="1600">
                <a:latin typeface="黑体" panose="02010609060101010101" charset="-122"/>
                <a:ea typeface="黑体" panose="02010609060101010101" charset="-122"/>
                <a:cs typeface="黑体" panose="02010609060101010101" charset="-122"/>
              </a:rPr>
              <a:t>正确。政府履行经济建设职能，而不是党员，</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排除。中国共产党没有任何自己特殊的利益，</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310642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【易错警示】中国共产党除了工人阶级和最广大人民的根本利益，没有任何自己特殊的利益。</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14158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河南多校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为积极营造崇尚先进、争做先锋的浓厚氛围，充分发挥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身边榜样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的示范引领作用，激发广大党员干部群众的干事创业热情，某区党委于</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月至</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月期间，在全区开展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党徽闪耀学习身边榜样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活动。开展这一活动旨在启迪广大党员（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担当使命，发挥模范作用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为民执政，坚定人民立场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不忘初心，坚定理想信念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无私奉献，舍弃个人利益</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不能正确看待党员的个人利益</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503285" y="2547620"/>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87425" y="5149850"/>
            <a:ext cx="10223500" cy="922020"/>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【解析】本题考查发挥共产党员的先锋模范作用。该区党委开展的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党徽闪耀学习身边榜样</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活动有利于启迪广大党员不忘初心，担当使命，坚定理想信念，发挥先锋模范作用，</a:t>
            </a:r>
            <a:r>
              <a:rPr lang="en-US" altLang="en-US">
                <a:latin typeface="黑体" panose="02010609060101010101" charset="-122"/>
                <a:ea typeface="黑体" panose="02010609060101010101" charset="-122"/>
                <a:cs typeface="黑体" panose="02010609060101010101" charset="-122"/>
              </a:rPr>
              <a:t>①③</a:t>
            </a:r>
            <a:r>
              <a:rPr lang="zh-CN" altLang="en-US">
                <a:latin typeface="黑体" panose="02010609060101010101" charset="-122"/>
                <a:ea typeface="黑体" panose="02010609060101010101" charset="-122"/>
                <a:cs typeface="黑体" panose="02010609060101010101" charset="-122"/>
              </a:rPr>
              <a:t>正确。执政的主体是党，而不是党员，</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舍弃个人利益</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说法不妥，</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40716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云南昆明</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马克思、恩格斯在为共产主义者同盟起草的纲领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《共产党宣言》中指出：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过去的一切运动都是少数人的，或者为少数人谋利益的运动。无产阶级的运动是绝大多数人的，为绝大多数人谋利益的独立的运动。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中国共产党从成立之日起，就践行着党的性质和根本宗旨，为人民的美好生活而不懈奋斗。中国共产党的性质和宗旨对党的要求是（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中国共产党没有任何自己的利益</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党要保持同人民群众的血肉联系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始终以人民为中心是党的根本立场</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中国共产党务必不忘初心、牢记使命</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265670" y="253301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0490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党的性质和宗旨</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5655" y="4925695"/>
            <a:ext cx="106603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本题考查党的性质和宗旨。党的性质和宗旨决定了党除了工人阶级和最广大人民的根本利益，没有任何自己特殊的利益，没有任何同整个无产阶级的利益不同的利益，不是没有任何自己的利益，</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说法错误；中国共产党的性质和宗旨对党的要求是，党要保持同人民群众的血肉联系，务必不忘初心、牢记使命，</a:t>
            </a:r>
            <a:r>
              <a:rPr lang="en-US" altLang="en-US" sz="1600">
                <a:latin typeface="黑体" panose="02010609060101010101" charset="-122"/>
                <a:ea typeface="黑体" panose="02010609060101010101" charset="-122"/>
                <a:cs typeface="黑体" panose="02010609060101010101" charset="-122"/>
                <a:sym typeface="+mn-ea"/>
              </a:rPr>
              <a:t>②④</a:t>
            </a:r>
            <a:r>
              <a:rPr lang="zh-CN" altLang="en-US" sz="1600">
                <a:latin typeface="黑体" panose="02010609060101010101" charset="-122"/>
                <a:ea typeface="黑体" panose="02010609060101010101" charset="-122"/>
                <a:cs typeface="黑体" panose="02010609060101010101" charset="-122"/>
                <a:sym typeface="+mn-ea"/>
              </a:rPr>
              <a:t>说法正确；人民立场是党的根本立场，</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说法错误。</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44320" y="310642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【易错警示】党员也有自己的正当利益，</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舍弃个人利益</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说法是错误的，但在个人利益与国家利益冲突时，应以国家利益为首。</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812290"/>
            <a:ext cx="1021397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安徽淮南二中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开学考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陕西省榆林市绥德县义合社区党支部书记邵江兰扎根社区</a:t>
            </a:r>
            <a:r>
              <a:rPr lang="en-US" altLang="zh-CN">
                <a:latin typeface="黑体" panose="02010609060101010101" charset="-122"/>
                <a:ea typeface="黑体" panose="02010609060101010101" charset="-122"/>
              </a:rPr>
              <a:t>35</a:t>
            </a:r>
            <a:r>
              <a:rPr lang="zh-CN" altLang="en-US">
                <a:latin typeface="黑体" panose="02010609060101010101" charset="-122"/>
                <a:ea typeface="黑体" panose="02010609060101010101" charset="-122"/>
              </a:rPr>
              <a:t>年，创新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网格化管理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模式，推动老旧社区改造，解决居民用水难题，在病床上仍坚持协调社区工作，被群众称为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贴心大姐</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。邵江兰的行为体现了中国共产党员（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发挥先锋模范作用，彰显先进本色</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发挥战斗堡垒作用，夯实执政根基</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坚持立党为公理念，做到执政为民</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牢记初心使命担当，恪守宗旨原则</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760412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4  </a:t>
            </a:r>
            <a:r>
              <a:rPr lang="zh-CN" altLang="en-US" sz="2000" b="1">
                <a:latin typeface="黑体" panose="02010609060101010101" charset="-122"/>
                <a:ea typeface="黑体" panose="02010609060101010101" charset="-122"/>
                <a:cs typeface="黑体" panose="02010609060101010101" charset="-122"/>
              </a:rPr>
              <a:t>混淆党和党员、基层党组织的作用</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7404100" y="2609215"/>
            <a:ext cx="683260"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16685" y="1624965"/>
            <a:ext cx="8876030" cy="203009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【解析】本题考查共产党员的先锋模范作用。邵江兰作为社区党支部书记，扎根社区</a:t>
            </a:r>
            <a:r>
              <a:rPr lang="en-US" altLang="zh-CN">
                <a:latin typeface="黑体" panose="02010609060101010101" charset="-122"/>
                <a:ea typeface="黑体" panose="02010609060101010101" charset="-122"/>
                <a:cs typeface="黑体" panose="02010609060101010101" charset="-122"/>
              </a:rPr>
              <a:t>35</a:t>
            </a:r>
            <a:r>
              <a:rPr lang="zh-CN" altLang="en-US">
                <a:latin typeface="黑体" panose="02010609060101010101" charset="-122"/>
                <a:ea typeface="黑体" panose="02010609060101010101" charset="-122"/>
                <a:cs typeface="黑体" panose="02010609060101010101" charset="-122"/>
              </a:rPr>
              <a:t>年，创新管理模式、推动社区改造、解决居民难题等，发挥了共产党员的先锋模范作用，彰显了共产党员的先进本色，</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正确。基层党组织发挥战斗堡垒作用，</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不选。党坚持立党为公、执政为民，</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中国共产党的初心和使命是为中国人民谋幸福、为中华民族谋复兴，根本宗旨是全心全意为人民服务。邵江兰牢记这一初心使命，在社区工作中，积极为居民解决各种问题，即使在病床上也坚持协调社区工作，用实际行动恪守了党的宗旨原则，</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416685" y="3942080"/>
            <a:ext cx="8875395"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中国共产党是执政党，是我国最高政治领导力量、是中国特色社会主义事业的领导核心，党领导一切，要始终发挥党总揽全局、协调各方的领导核心作用。党员要发挥先锋模范作用。基层党组织要发挥战斗堡垒作用。单个党员不能代替党组织发挥作用。</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21778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河北</a:t>
            </a:r>
            <a:r>
              <a:rPr lang="en-US" altLang="zh-CN">
                <a:latin typeface="仿宋" panose="02010609060101010101" charset="-122"/>
                <a:ea typeface="仿宋" panose="02010609060101010101" charset="-122"/>
                <a:cs typeface="仿宋" panose="02010609060101010101" charset="-122"/>
              </a:rPr>
              <a:t>NT20</a:t>
            </a:r>
            <a:r>
              <a:rPr lang="zh-CN" altLang="en-US">
                <a:latin typeface="仿宋" panose="02010609060101010101" charset="-122"/>
                <a:ea typeface="仿宋" panose="02010609060101010101" charset="-122"/>
                <a:cs typeface="仿宋" panose="02010609060101010101" charset="-122"/>
              </a:rPr>
              <a:t>名校联合体</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百余年来，中国共产党人始终把马克思主义基本原理同中国具体实际相结合、同中华优秀传统文化相结合，不断推进马克思主义中国化时代化，使党的创新理论和实践始终彰显着鲜明的时代性和正确性。这体现了（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中国共产党坚持实事求是、与时俱进</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马克思主义是不断发展的开放的理论体系</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始终走在时代前列是党永葆生机活力的法宝</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中国共产党坚持真理，以理论创新为旨归</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760412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5  </a:t>
            </a:r>
            <a:r>
              <a:rPr lang="zh-CN" altLang="en-US" sz="2000" b="1">
                <a:latin typeface="黑体" panose="02010609060101010101" charset="-122"/>
                <a:ea typeface="黑体" panose="02010609060101010101" charset="-122"/>
                <a:cs typeface="黑体" panose="02010609060101010101" charset="-122"/>
              </a:rPr>
              <a:t>不能正确理解党始终走在时代前列的重要法宝</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6837045" y="2579370"/>
            <a:ext cx="683260"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709420" y="1239520"/>
            <a:ext cx="8980805" cy="1884045"/>
          </a:xfrm>
          <a:prstGeom prst="rect">
            <a:avLst/>
          </a:prstGeom>
        </p:spPr>
        <p:txBody>
          <a:bodyPr wrap="square">
            <a:no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坚持解放思想、实事求是、与时俱进、求真务实。中国共产党人始终把马克思主义基本原理同中国具体实际相结合、同中华优秀传统文化相结合，不断推进马克思主义中国化时代化，使党的创新理论和实践始终彰显着鲜明的时代性和正确性。这体现了马克思主义是不断发展的开放的理论体系，中国共产党坚持实事求是、与时俱进，</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正确。中国共产党之所以能够始终走在时代前列，就在于坚持解放思想、实事求是、与时俱进、求真务实。实践证明，这是中国共产党始终走在时代前列、永葆生机活力的法宝，</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不选。中国共产党重视实践，不是以理论创新为旨归，</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395095" y="3681730"/>
            <a:ext cx="8875395"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graphicFrame>
        <p:nvGraphicFramePr>
          <p:cNvPr id="5" name="表格 4"/>
          <p:cNvGraphicFramePr/>
          <p:nvPr>
            <p:custDataLst>
              <p:tags r:id="rId2"/>
            </p:custDataLst>
          </p:nvPr>
        </p:nvGraphicFramePr>
        <p:xfrm>
          <a:off x="2880995" y="3681730"/>
          <a:ext cx="7389495" cy="2560320"/>
        </p:xfrm>
        <a:graphic>
          <a:graphicData uri="http://schemas.openxmlformats.org/drawingml/2006/table">
            <a:tbl>
              <a:tblPr/>
              <a:tblGrid>
                <a:gridCol w="1191260"/>
                <a:gridCol w="6198235"/>
              </a:tblGrid>
              <a:tr h="426720">
                <a:tc>
                  <a:txBody>
                    <a:bodyPr/>
                    <a:p>
                      <a:pPr marL="85725" algn="ctr">
                        <a:buClrTx/>
                        <a:buSzTx/>
                        <a:buFontTx/>
                      </a:pPr>
                      <a:r>
                        <a:rPr lang="en-US" altLang="zh-CN" sz="1400">
                          <a:latin typeface="黑体" panose="02010609060101010101" charset="-122"/>
                          <a:ea typeface="黑体" panose="02010609060101010101" charset="-122"/>
                          <a:cs typeface="黑体" panose="02010609060101010101" charset="-122"/>
                        </a:rPr>
                        <a:t>解放思想</a:t>
                      </a:r>
                      <a:endParaRPr lang="en-US" altLang="zh-CN" sz="1400">
                        <a:latin typeface="黑体" panose="02010609060101010101" charset="-122"/>
                        <a:ea typeface="黑体" panose="02010609060101010101" charset="-122"/>
                        <a:cs typeface="黑体" panose="02010609060101010101" charset="-122"/>
                      </a:endParaRPr>
                    </a:p>
                    <a:p>
                      <a:pPr marL="85725" indent="0" algn="ctr">
                        <a:spcBef>
                          <a:spcPct val="0"/>
                        </a:spcBef>
                        <a:spcAft>
                          <a:spcPct val="0"/>
                        </a:spcAft>
                      </a:pPr>
                      <a:r>
                        <a:rPr lang="en-US" altLang="zh-CN" sz="1400">
                          <a:latin typeface="黑体" panose="02010609060101010101" charset="-122"/>
                          <a:ea typeface="黑体" panose="02010609060101010101" charset="-122"/>
                          <a:cs typeface="黑体" panose="02010609060101010101" charset="-122"/>
                        </a:rPr>
                        <a:t>(</a:t>
                      </a:r>
                      <a:r>
                        <a:rPr lang="zh-CN" altLang="zh-CN" sz="1400">
                          <a:latin typeface="黑体" panose="02010609060101010101" charset="-122"/>
                          <a:ea typeface="黑体" panose="02010609060101010101" charset="-122"/>
                          <a:cs typeface="黑体" panose="02010609060101010101" charset="-122"/>
                        </a:rPr>
                        <a:t>前提</a:t>
                      </a:r>
                      <a:r>
                        <a:rPr lang="en-US" altLang="zh-CN" sz="1400">
                          <a:latin typeface="黑体" panose="02010609060101010101" charset="-122"/>
                          <a:ea typeface="黑体" panose="02010609060101010101" charset="-122"/>
                          <a:cs typeface="黑体" panose="02010609060101010101" charset="-122"/>
                        </a:rPr>
                        <a:t>)</a:t>
                      </a:r>
                      <a:endParaRPr lang="en-US" altLang="zh-CN" sz="1400">
                        <a:latin typeface="黑体" panose="02010609060101010101" charset="-122"/>
                        <a:ea typeface="黑体" panose="02010609060101010101" charset="-122"/>
                        <a:cs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algn="ctr">
                        <a:buClrTx/>
                        <a:buSzTx/>
                        <a:buFontTx/>
                        <a:buNone/>
                      </a:pPr>
                      <a:r>
                        <a:rPr lang="zh-CN" altLang="zh-CN" sz="1400">
                          <a:latin typeface="楷体_GB2312"/>
                          <a:ea typeface="楷体_GB2312"/>
                          <a:cs typeface="黑体" panose="02010609060101010101" charset="-122"/>
                        </a:rPr>
                        <a:t>在马克思主义指导下打破习惯势力和主观偏见的束缚，研究新情况，解决新问题</a:t>
                      </a:r>
                      <a:endParaRPr lang="zh-CN" altLang="zh-CN" sz="1400">
                        <a:latin typeface="楷体_GB2312"/>
                        <a:ea typeface="楷体_GB2312"/>
                        <a:cs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853440">
                <a:tc>
                  <a:txBody>
                    <a:bodyPr/>
                    <a:p>
                      <a:pPr marL="85725" indent="0" algn="ctr">
                        <a:spcBef>
                          <a:spcPct val="0"/>
                        </a:spcBef>
                        <a:spcAft>
                          <a:spcPct val="0"/>
                        </a:spcAft>
                      </a:pPr>
                      <a:r>
                        <a:rPr lang="zh-CN" sz="1400">
                          <a:latin typeface="黑体" panose="02010609060101010101" charset="-122"/>
                          <a:ea typeface="黑体" panose="02010609060101010101" charset="-122"/>
                        </a:rPr>
                        <a:t>实事求是</a:t>
                      </a:r>
                      <a:endParaRPr lang="zh-CN" sz="1400">
                        <a:latin typeface="黑体" panose="02010609060101010101" charset="-122"/>
                        <a:ea typeface="黑体" panose="02010609060101010101" charset="-122"/>
                      </a:endParaRPr>
                    </a:p>
                    <a:p>
                      <a:pPr marL="85725" indent="0" algn="ctr">
                        <a:spcBef>
                          <a:spcPct val="0"/>
                        </a:spcBef>
                        <a:spcAft>
                          <a:spcPct val="0"/>
                        </a:spcAft>
                      </a:pPr>
                      <a:r>
                        <a:rPr lang="en-US" altLang="zh-CN" sz="1400">
                          <a:latin typeface="黑体" panose="02010609060101010101" charset="-122"/>
                          <a:ea typeface="黑体" panose="02010609060101010101" charset="-122"/>
                          <a:cs typeface="黑体" panose="02010609060101010101" charset="-122"/>
                        </a:rPr>
                        <a:t>(</a:t>
                      </a:r>
                      <a:r>
                        <a:rPr lang="zh-CN" altLang="zh-CN" sz="1400">
                          <a:latin typeface="黑体" panose="02010609060101010101" charset="-122"/>
                          <a:ea typeface="黑体" panose="02010609060101010101" charset="-122"/>
                          <a:cs typeface="黑体" panose="02010609060101010101" charset="-122"/>
                        </a:rPr>
                        <a:t>核心</a:t>
                      </a:r>
                      <a:r>
                        <a:rPr lang="en-US" altLang="zh-CN" sz="1400">
                          <a:latin typeface="黑体" panose="02010609060101010101" charset="-122"/>
                          <a:ea typeface="黑体" panose="02010609060101010101" charset="-122"/>
                          <a:cs typeface="黑体" panose="02010609060101010101" charset="-122"/>
                        </a:rPr>
                        <a:t>)</a:t>
                      </a:r>
                      <a:endParaRPr lang="en-US" altLang="zh-CN" sz="1400">
                        <a:latin typeface="黑体" panose="02010609060101010101" charset="-122"/>
                        <a:ea typeface="黑体" panose="02010609060101010101" charset="-122"/>
                        <a:cs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en-US" altLang="zh-CN" sz="1400">
                          <a:latin typeface="Times New Roman" panose="02020603050405020304"/>
                          <a:ea typeface="黑体" panose="02010609060101010101" charset="-122"/>
                        </a:rPr>
                        <a:t> </a:t>
                      </a:r>
                      <a:endParaRPr lang="en-US" altLang="zh-CN" sz="1400">
                        <a:latin typeface="Times New Roman" panose="02020603050405020304"/>
                        <a:ea typeface="黑体" panose="02010609060101010101" charset="-122"/>
                      </a:endParaRPr>
                    </a:p>
                    <a:p>
                      <a:pPr marL="85725" indent="0" algn="ctr">
                        <a:spcBef>
                          <a:spcPct val="0"/>
                        </a:spcBef>
                        <a:spcAft>
                          <a:spcPct val="0"/>
                        </a:spcAft>
                      </a:pPr>
                      <a:r>
                        <a:rPr lang="zh-CN" altLang="zh-CN" sz="1400">
                          <a:latin typeface="楷体_GB2312"/>
                          <a:ea typeface="楷体_GB2312"/>
                        </a:rPr>
                        <a:t>要从实际出发，探求事物的客观规律，用以作为我们行动的向导。实事求是是马克思主义的根本观点，是中国共产党人认识世界、改造世界的根本要求，是我们党的基本思想方法、工作方法和领导方法</a:t>
                      </a:r>
                      <a:endParaRPr lang="zh-CN" altLang="zh-CN" sz="1400">
                        <a:latin typeface="楷体_GB2312"/>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40080">
                <a:tc>
                  <a:txBody>
                    <a:bodyPr/>
                    <a:p>
                      <a:pPr marL="85725" indent="0" algn="ctr">
                        <a:spcBef>
                          <a:spcPct val="0"/>
                        </a:spcBef>
                        <a:spcAft>
                          <a:spcPct val="0"/>
                        </a:spcAft>
                      </a:pPr>
                      <a:r>
                        <a:rPr lang="zh-CN" sz="1400">
                          <a:latin typeface="黑体" panose="02010609060101010101" charset="-122"/>
                          <a:ea typeface="黑体" panose="02010609060101010101" charset="-122"/>
                        </a:rPr>
                        <a:t>与时俱进</a:t>
                      </a:r>
                      <a:endParaRPr lang="zh-CN" sz="1400">
                        <a:latin typeface="黑体" panose="02010609060101010101" charset="-122"/>
                        <a:ea typeface="黑体" panose="02010609060101010101" charset="-122"/>
                      </a:endParaRPr>
                    </a:p>
                    <a:p>
                      <a:pPr marL="85725" indent="0" algn="ctr">
                        <a:spcBef>
                          <a:spcPct val="0"/>
                        </a:spcBef>
                        <a:spcAft>
                          <a:spcPct val="0"/>
                        </a:spcAft>
                      </a:pPr>
                      <a:r>
                        <a:rPr lang="en-US" altLang="zh-CN" sz="1400">
                          <a:latin typeface="黑体" panose="02010609060101010101" charset="-122"/>
                          <a:ea typeface="黑体" panose="02010609060101010101" charset="-122"/>
                          <a:cs typeface="黑体" panose="02010609060101010101" charset="-122"/>
                        </a:rPr>
                        <a:t>(</a:t>
                      </a:r>
                      <a:r>
                        <a:rPr lang="zh-CN" altLang="zh-CN" sz="1400">
                          <a:latin typeface="黑体" panose="02010609060101010101" charset="-122"/>
                          <a:ea typeface="黑体" panose="02010609060101010101" charset="-122"/>
                          <a:cs typeface="黑体" panose="02010609060101010101" charset="-122"/>
                        </a:rPr>
                        <a:t>理论上</a:t>
                      </a:r>
                      <a:r>
                        <a:rPr lang="en-US" altLang="zh-CN" sz="1400">
                          <a:latin typeface="黑体" panose="02010609060101010101" charset="-122"/>
                          <a:ea typeface="黑体" panose="02010609060101010101" charset="-122"/>
                          <a:cs typeface="黑体" panose="02010609060101010101" charset="-122"/>
                        </a:rPr>
                        <a:t>)</a:t>
                      </a:r>
                      <a:endParaRPr lang="en-US" altLang="zh-CN" sz="1400">
                        <a:latin typeface="黑体" panose="02010609060101010101" charset="-122"/>
                        <a:ea typeface="黑体" panose="02010609060101010101" charset="-122"/>
                        <a:cs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en-US" altLang="zh-CN" sz="1400">
                          <a:latin typeface="Times New Roman" panose="02020603050405020304"/>
                          <a:ea typeface="黑体" panose="02010609060101010101" charset="-122"/>
                        </a:rPr>
                        <a:t> </a:t>
                      </a:r>
                      <a:endParaRPr lang="en-US" altLang="zh-CN" sz="1400">
                        <a:latin typeface="Times New Roman" panose="02020603050405020304"/>
                        <a:ea typeface="黑体" panose="02010609060101010101" charset="-122"/>
                      </a:endParaRPr>
                    </a:p>
                    <a:p>
                      <a:pPr marL="85725" indent="0" algn="ctr">
                        <a:spcBef>
                          <a:spcPct val="0"/>
                        </a:spcBef>
                        <a:spcAft>
                          <a:spcPct val="0"/>
                        </a:spcAft>
                      </a:pPr>
                      <a:r>
                        <a:rPr lang="zh-CN" altLang="zh-CN" sz="1400">
                          <a:latin typeface="楷体_GB2312"/>
                          <a:ea typeface="楷体_GB2312"/>
                        </a:rPr>
                        <a:t>党的全部理论和实际工作要体现时代性，把握规律性，富于创造性，不断开创中国特色社会主义事业新局面</a:t>
                      </a:r>
                      <a:r>
                        <a:rPr lang="en-US" altLang="zh-CN" sz="1400">
                          <a:latin typeface="Times New Roman" panose="02020603050405020304"/>
                          <a:ea typeface="楷体_GB2312"/>
                        </a:rPr>
                        <a:t>(</a:t>
                      </a:r>
                      <a:r>
                        <a:rPr lang="zh-CN" altLang="zh-CN" sz="1400">
                          <a:latin typeface="楷体_GB2312"/>
                          <a:ea typeface="楷体_GB2312"/>
                        </a:rPr>
                        <a:t>内在规律</a:t>
                      </a:r>
                      <a:r>
                        <a:rPr lang="en-US" altLang="zh-CN" sz="1400">
                          <a:latin typeface="Times New Roman" panose="02020603050405020304"/>
                          <a:ea typeface="楷体_GB2312"/>
                        </a:rPr>
                        <a:t>)</a:t>
                      </a:r>
                      <a:endParaRPr lang="en-US" altLang="zh-CN" sz="1400">
                        <a:latin typeface="Times New Roman" panose="02020603050405020304"/>
                        <a:ea typeface="楷体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640080">
                <a:tc>
                  <a:txBody>
                    <a:bodyPr/>
                    <a:p>
                      <a:pPr marL="85725" indent="0" algn="ctr">
                        <a:spcBef>
                          <a:spcPct val="0"/>
                        </a:spcBef>
                        <a:spcAft>
                          <a:spcPct val="0"/>
                        </a:spcAft>
                      </a:pPr>
                      <a:r>
                        <a:rPr lang="zh-CN" sz="1400">
                          <a:latin typeface="黑体" panose="02010609060101010101" charset="-122"/>
                          <a:ea typeface="黑体" panose="02010609060101010101" charset="-122"/>
                        </a:rPr>
                        <a:t>求真务实</a:t>
                      </a:r>
                      <a:endParaRPr lang="zh-CN" sz="1400">
                        <a:latin typeface="黑体" panose="02010609060101010101" charset="-122"/>
                        <a:ea typeface="黑体" panose="02010609060101010101" charset="-122"/>
                      </a:endParaRPr>
                    </a:p>
                    <a:p>
                      <a:pPr marL="85725" indent="0" algn="ctr">
                        <a:spcBef>
                          <a:spcPct val="0"/>
                        </a:spcBef>
                        <a:spcAft>
                          <a:spcPct val="0"/>
                        </a:spcAft>
                      </a:pPr>
                      <a:r>
                        <a:rPr lang="en-US" altLang="zh-CN" sz="1400">
                          <a:latin typeface="黑体" panose="02010609060101010101" charset="-122"/>
                          <a:ea typeface="黑体" panose="02010609060101010101" charset="-122"/>
                          <a:cs typeface="黑体" panose="02010609060101010101" charset="-122"/>
                        </a:rPr>
                        <a:t>(</a:t>
                      </a:r>
                      <a:r>
                        <a:rPr lang="zh-CN" altLang="zh-CN" sz="1400">
                          <a:latin typeface="黑体" panose="02010609060101010101" charset="-122"/>
                          <a:ea typeface="黑体" panose="02010609060101010101" charset="-122"/>
                          <a:cs typeface="黑体" panose="02010609060101010101" charset="-122"/>
                        </a:rPr>
                        <a:t>实践上</a:t>
                      </a:r>
                      <a:r>
                        <a:rPr lang="en-US" altLang="zh-CN" sz="1400">
                          <a:latin typeface="黑体" panose="02010609060101010101" charset="-122"/>
                          <a:ea typeface="黑体" panose="02010609060101010101" charset="-122"/>
                          <a:cs typeface="黑体" panose="02010609060101010101" charset="-122"/>
                        </a:rPr>
                        <a:t>)</a:t>
                      </a:r>
                      <a:endParaRPr lang="en-US" altLang="zh-CN" sz="1400">
                        <a:latin typeface="黑体" panose="02010609060101010101" charset="-122"/>
                        <a:ea typeface="黑体" panose="02010609060101010101" charset="-122"/>
                        <a:cs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85725" indent="0" algn="ctr">
                        <a:spcBef>
                          <a:spcPct val="0"/>
                        </a:spcBef>
                        <a:spcAft>
                          <a:spcPct val="0"/>
                        </a:spcAft>
                      </a:pPr>
                      <a:r>
                        <a:rPr lang="en-US" altLang="zh-CN" sz="1400">
                          <a:latin typeface="Times New Roman" panose="02020603050405020304"/>
                          <a:ea typeface="黑体" panose="02010609060101010101" charset="-122"/>
                        </a:rPr>
                        <a:t> </a:t>
                      </a:r>
                      <a:endParaRPr lang="en-US" altLang="zh-CN" sz="1400">
                        <a:latin typeface="Times New Roman" panose="02020603050405020304"/>
                        <a:ea typeface="黑体" panose="02010609060101010101" charset="-122"/>
                      </a:endParaRPr>
                    </a:p>
                    <a:p>
                      <a:pPr marL="85725" indent="0" algn="ctr">
                        <a:spcBef>
                          <a:spcPct val="0"/>
                        </a:spcBef>
                        <a:spcAft>
                          <a:spcPct val="0"/>
                        </a:spcAft>
                      </a:pPr>
                      <a:r>
                        <a:rPr lang="zh-CN" altLang="zh-CN" sz="1400">
                          <a:latin typeface="楷体_GB2312"/>
                          <a:ea typeface="楷体_GB2312"/>
                        </a:rPr>
                        <a:t>要求人们在实际工作中既正确认识事物的本来面目、探求事物发展变化</a:t>
                      </a:r>
                      <a:r>
                        <a:rPr lang="zh-CN" altLang="zh-CN" sz="1400">
                          <a:latin typeface="Times New Roman" panose="02020603050405020304"/>
                          <a:ea typeface="楷体_GB2312"/>
                        </a:rPr>
                        <a:t>的客观规律，又脚踏实地、实事求是地按照客观规律行事</a:t>
                      </a:r>
                      <a:r>
                        <a:rPr lang="en-US" altLang="zh-CN" sz="1400">
                          <a:latin typeface="Times New Roman" panose="02020603050405020304"/>
                          <a:ea typeface="楷体_GB2312"/>
                        </a:rPr>
                        <a:t>(</a:t>
                      </a:r>
                      <a:r>
                        <a:rPr lang="zh-CN" altLang="zh-CN" sz="1400">
                          <a:latin typeface="Times New Roman" panose="02020603050405020304"/>
                          <a:ea typeface="楷体_GB2312"/>
                        </a:rPr>
                        <a:t>直接体现和必然要求</a:t>
                      </a:r>
                      <a:r>
                        <a:rPr lang="en-US" altLang="zh-CN" sz="1400">
                          <a:latin typeface="Times New Roman" panose="02020603050405020304"/>
                          <a:ea typeface="Times New Roman" panose="02020603050405020304"/>
                        </a:rPr>
                        <a:t>)</a:t>
                      </a:r>
                      <a:endParaRPr lang="en-US" altLang="zh-CN" sz="1400">
                        <a:latin typeface="Times New Roman" panose="02020603050405020304"/>
                        <a:ea typeface="Times New Roman" panose="02020603050405020304"/>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228580" cy="2999740"/>
          </a:xfrm>
          <a:prstGeom prst="rect">
            <a:avLst/>
          </a:prstGeom>
          <a:noFill/>
        </p:spPr>
        <p:txBody>
          <a:bodyPr wrap="square" rtlCol="0">
            <a:spAutoFit/>
          </a:bodyPr>
          <a:p>
            <a:pPr indent="0" algn="just" fontAlgn="auto">
              <a:lnSpc>
                <a:spcPct val="150000"/>
              </a:lnSpc>
            </a:pP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某校研究小组在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马克思主义中国化时代化</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主题研讨会上，围绕科学社会主义在中国的实践展开讨论。以下对中国特色社会主义理论与实践关系的解读正确的有（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邓小平理论回答了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什么是社会主义、怎样建设社会主义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三个代表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重要思想深化了对社会主义的认识，确立了社会主义初级阶段基本路线</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毛泽东思想证明了科学社会主义只能适用于特定文化土壤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习近平新时代中国特色社会主义思想实现了马克思主义中国化时代化新的飞跃</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760412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6  </a:t>
            </a:r>
            <a:r>
              <a:rPr lang="zh-CN" altLang="en-US" sz="2000" b="1">
                <a:latin typeface="黑体" panose="02010609060101010101" charset="-122"/>
                <a:ea typeface="黑体" panose="02010609060101010101" charset="-122"/>
                <a:cs typeface="黑体" panose="02010609060101010101" charset="-122"/>
              </a:rPr>
              <a:t>混淆马克思主义中国化时代化的三次飞跃</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066405" y="2150745"/>
            <a:ext cx="683260"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708785" y="1376680"/>
            <a:ext cx="8876030" cy="3138170"/>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【解析】本题考查党的指导思想与时俱进。邓小平理论围绕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什么是社会主义、怎样建设社会主义</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这个首要的基本的理论问题，深刻揭示了社会主义的本质，第一次比较系统地初步回答了中国社会主义发展的一系列基本问题，</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正确。社会主义初级阶段基本路线是在邓小平理论时期，由党的十三大</a:t>
            </a:r>
            <a:r>
              <a:rPr lang="en-US" altLang="zh-CN">
                <a:latin typeface="黑体" panose="02010609060101010101" charset="-122"/>
                <a:ea typeface="黑体" panose="02010609060101010101" charset="-122"/>
                <a:cs typeface="黑体" panose="02010609060101010101" charset="-122"/>
              </a:rPr>
              <a:t>(1987</a:t>
            </a:r>
            <a:r>
              <a:rPr lang="zh-CN" altLang="en-US">
                <a:latin typeface="黑体" panose="02010609060101010101" charset="-122"/>
                <a:ea typeface="黑体" panose="02010609060101010101" charset="-122"/>
                <a:cs typeface="黑体" panose="02010609060101010101" charset="-122"/>
              </a:rPr>
              <a:t>年</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确立的，</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排除。中国特色社会主义的成功实践，充分彰显了科学社会主义的强大生命力和巨大优越性，证明了科学社会主义具有跨越国界、跨越时代的普遍真理性和强大生命力，它拓展了发展中国家走向现代化的途径，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只能适用于特定文化土壤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说法不妥，</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习近平新时代中国特色社会主义思想是当代中国马克思主义、二十一世纪马克思主义，是中华文化和中国精神的时代精华，实现了马克思主义中国化时代化新的飞跃。这一思想以全新的视野深化对共产党执政规律、社会主义建设规律、人类社会发展规律的认识，为丰富和发展马克思主义作出了原创性贡献，</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709420" y="4636135"/>
            <a:ext cx="8875395" cy="119888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【易错警示】马克思主义中国化时代化的三次理论飞跃</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(1)</a:t>
            </a:r>
            <a:r>
              <a:rPr lang="zh-CN" altLang="en-US">
                <a:solidFill>
                  <a:srgbClr val="0070C0"/>
                </a:solidFill>
                <a:latin typeface="黑体" panose="02010609060101010101" charset="-122"/>
                <a:ea typeface="黑体" panose="02010609060101010101" charset="-122"/>
                <a:cs typeface="黑体" panose="02010609060101010101" charset="-122"/>
              </a:rPr>
              <a:t>毛泽东思想的创立；</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(2)</a:t>
            </a:r>
            <a:r>
              <a:rPr lang="zh-CN" altLang="en-US">
                <a:solidFill>
                  <a:srgbClr val="0070C0"/>
                </a:solidFill>
                <a:latin typeface="黑体" panose="02010609060101010101" charset="-122"/>
                <a:ea typeface="黑体" panose="02010609060101010101" charset="-122"/>
                <a:cs typeface="黑体" panose="02010609060101010101" charset="-122"/>
              </a:rPr>
              <a:t>中国特色社会主义理论体系的形成；</a:t>
            </a:r>
            <a:endParaRPr lang="zh-CN" altLang="en-US">
              <a:solidFill>
                <a:srgbClr val="0070C0"/>
              </a:solidFill>
              <a:latin typeface="黑体" panose="02010609060101010101" charset="-122"/>
              <a:ea typeface="黑体" panose="02010609060101010101" charset="-122"/>
              <a:cs typeface="黑体" panose="02010609060101010101" charset="-122"/>
            </a:endParaRPr>
          </a:p>
          <a:p>
            <a:pPr indent="0" algn="just" defTabSz="266700">
              <a:spcBef>
                <a:spcPct val="0"/>
              </a:spcBef>
              <a:spcAft>
                <a:spcPct val="0"/>
              </a:spcAft>
            </a:pPr>
            <a:r>
              <a:rPr lang="en-US" altLang="zh-CN">
                <a:solidFill>
                  <a:srgbClr val="0070C0"/>
                </a:solidFill>
                <a:latin typeface="黑体" panose="02010609060101010101" charset="-122"/>
                <a:ea typeface="黑体" panose="02010609060101010101" charset="-122"/>
                <a:cs typeface="黑体" panose="02010609060101010101" charset="-122"/>
              </a:rPr>
              <a:t>(3)</a:t>
            </a:r>
            <a:r>
              <a:rPr lang="zh-CN" altLang="en-US">
                <a:solidFill>
                  <a:srgbClr val="0070C0"/>
                </a:solidFill>
                <a:latin typeface="黑体" panose="02010609060101010101" charset="-122"/>
                <a:ea typeface="黑体" panose="02010609060101010101" charset="-122"/>
                <a:cs typeface="黑体" panose="02010609060101010101" charset="-122"/>
              </a:rPr>
              <a:t>习近平新时代中国特色社会主义思想的创立。</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a:t>
            </a: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二课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河南焦作</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《中共中央关于进一步全面深化改革</a:t>
            </a:r>
            <a:r>
              <a:rPr lang="en-US" altLang="zh-CN">
                <a:latin typeface="黑体" panose="02010609060101010101" charset="-122"/>
                <a:ea typeface="黑体" panose="02010609060101010101" charset="-122"/>
              </a:rPr>
              <a:t> </a:t>
            </a:r>
            <a:r>
              <a:rPr lang="zh-CN" altLang="en-US">
                <a:latin typeface="黑体" panose="02010609060101010101" charset="-122"/>
                <a:ea typeface="黑体" panose="02010609060101010101" charset="-122"/>
              </a:rPr>
              <a:t>推进中国式现代化的决定》指出，发展银发经济，创造适合老年人的多样化、个性化就业岗位。加快补齐农村养老服务短板，改善对孤寡、残障失能等特殊困难老年人的服务，加快建立长期护理保险制度。这说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人民是党的力量之源和胜利之本</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人民至上是我党的根本价值取向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人民根本利益是党工作的出发点</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党履行社会建设职能以改善民生</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048625" y="2029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11370"/>
            <a:ext cx="10778490" cy="108775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【解析】本题考查党的执政理念。材料未体现人民是党的力量之源和胜利之本，</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不选。材料强调中国共产党重视养老服务问题，重视改善老年人生活，这说明人民至上是我党的根本价值取向，人民根本利益是党工作的出发点，</a:t>
            </a:r>
            <a:r>
              <a:rPr lang="en-US" altLang="en-US">
                <a:latin typeface="黑体" panose="02010609060101010101" charset="-122"/>
                <a:ea typeface="黑体" panose="02010609060101010101" charset="-122"/>
                <a:cs typeface="黑体" panose="02010609060101010101" charset="-122"/>
              </a:rPr>
              <a:t>②③</a:t>
            </a:r>
            <a:r>
              <a:rPr lang="zh-CN" altLang="en-US">
                <a:latin typeface="黑体" panose="02010609060101010101" charset="-122"/>
                <a:ea typeface="黑体" panose="02010609060101010101" charset="-122"/>
                <a:cs typeface="黑体" panose="02010609060101010101" charset="-122"/>
              </a:rPr>
              <a:t>正确。政府履行社会建设职能，</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1188720"/>
            <a:ext cx="10253980" cy="4661535"/>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山东聊城一中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以下是习近平总书记历年新年贺词的部分内容，道出了总书记心中的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国之大者</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a:t>
            </a: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endParaRPr lang="zh-CN" altLang="en-US">
              <a:latin typeface="黑体" panose="02010609060101010101" charset="-122"/>
              <a:ea typeface="黑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下列观点与上述总书记心中的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国之大者</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表达一致的是（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中国共产党执政是历史和人民的必然选择</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人民群众是实现自身解放和发展的根本力量</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增进民生福祉是立党为公、执政为民的本质要求</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人民的根本利益是中国共产党治国理政的出发点和落脚点</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012305" y="326644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D</a:t>
            </a:r>
            <a:endParaRPr lang="en-US" altLang="zh-CN">
              <a:solidFill>
                <a:srgbClr val="FF0000"/>
              </a:solidFill>
              <a:latin typeface="黑体" panose="02010609060101010101" charset="-122"/>
              <a:ea typeface="黑体" panose="02010609060101010101" charset="-122"/>
            </a:endParaRPr>
          </a:p>
        </p:txBody>
      </p:sp>
      <p:graphicFrame>
        <p:nvGraphicFramePr>
          <p:cNvPr id="5" name="表格 4"/>
          <p:cNvGraphicFramePr/>
          <p:nvPr>
            <p:custDataLst>
              <p:tags r:id="rId2"/>
            </p:custDataLst>
          </p:nvPr>
        </p:nvGraphicFramePr>
        <p:xfrm>
          <a:off x="2174240" y="2110740"/>
          <a:ext cx="7419340" cy="1210945"/>
        </p:xfrm>
        <a:graphic>
          <a:graphicData uri="http://schemas.openxmlformats.org/drawingml/2006/table">
            <a:tbl>
              <a:tblPr/>
              <a:tblGrid>
                <a:gridCol w="1854835"/>
                <a:gridCol w="1854835"/>
                <a:gridCol w="1854835"/>
                <a:gridCol w="1854835"/>
              </a:tblGrid>
              <a:tr h="1210945">
                <a:tc>
                  <a:txBody>
                    <a:bodyPr/>
                    <a:p>
                      <a:pPr marL="0" indent="0" algn="ctr">
                        <a:spcBef>
                          <a:spcPct val="0"/>
                        </a:spcBef>
                        <a:spcAft>
                          <a:spcPct val="0"/>
                        </a:spcAft>
                      </a:pPr>
                      <a:r>
                        <a:rPr lang="zh-CN" altLang="en-US" sz="1400">
                          <a:latin typeface="仿宋_GB2312"/>
                          <a:ea typeface="仿宋_GB2312"/>
                        </a:rPr>
                        <a:t>让几千万农村贫困人口生活好起来，是我心中的牵挂。</a:t>
                      </a:r>
                      <a:endParaRPr lang="zh-CN" altLang="en-US" sz="1400">
                        <a:latin typeface="仿宋_GB2312"/>
                        <a:ea typeface="仿宋_GB2312"/>
                      </a:endParaRPr>
                    </a:p>
                    <a:p>
                      <a:pPr marL="0" indent="0" algn="r">
                        <a:spcBef>
                          <a:spcPct val="0"/>
                        </a:spcBef>
                        <a:spcAft>
                          <a:spcPct val="0"/>
                        </a:spcAft>
                      </a:pPr>
                      <a:r>
                        <a:rPr lang="zh-CN" altLang="en-US" sz="1400">
                          <a:latin typeface="仿宋_GB2312"/>
                          <a:ea typeface="仿宋_GB2312"/>
                        </a:rPr>
                        <a:t>——2016年</a:t>
                      </a:r>
                      <a:endParaRPr lang="zh-CN" altLang="en-US" sz="1400">
                        <a:latin typeface="仿宋_GB2312"/>
                        <a:ea typeface="仿宋_GB2312"/>
                      </a:endParaRPr>
                    </a:p>
                    <a:p>
                      <a:pPr marL="0" indent="0" algn="ctr">
                        <a:spcBef>
                          <a:spcPct val="0"/>
                        </a:spcBef>
                        <a:spcAft>
                          <a:spcPct val="0"/>
                        </a:spcAft>
                      </a:pPr>
                      <a:endParaRPr lang="zh-CN" altLang="zh-CN" sz="1400">
                        <a:latin typeface="仿宋_GB2312"/>
                        <a:ea typeface="仿宋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altLang="en-US" sz="1400">
                          <a:latin typeface="仿宋_GB2312"/>
                          <a:ea typeface="仿宋_GB2312"/>
                        </a:rPr>
                        <a:t>把老百姓的安危冷暖时刻放在心上，以造福人民为最大政绩。</a:t>
                      </a:r>
                      <a:endParaRPr lang="zh-CN" altLang="en-US" sz="1400">
                        <a:latin typeface="仿宋_GB2312"/>
                        <a:ea typeface="仿宋_GB2312"/>
                      </a:endParaRPr>
                    </a:p>
                    <a:p>
                      <a:pPr marL="0" indent="0" algn="r">
                        <a:spcBef>
                          <a:spcPct val="0"/>
                        </a:spcBef>
                        <a:spcAft>
                          <a:spcPct val="0"/>
                        </a:spcAft>
                        <a:buNone/>
                      </a:pPr>
                      <a:r>
                        <a:rPr lang="en-US" altLang="zh-CN" sz="1400">
                          <a:latin typeface="仿宋_GB2312"/>
                          <a:ea typeface="仿宋_GB2312"/>
                        </a:rPr>
                        <a:t>——2018</a:t>
                      </a:r>
                      <a:r>
                        <a:rPr lang="zh-CN" altLang="en-US" sz="1400">
                          <a:latin typeface="仿宋_GB2312"/>
                          <a:ea typeface="仿宋_GB2312"/>
                        </a:rPr>
                        <a:t>年</a:t>
                      </a:r>
                      <a:endParaRPr lang="zh-CN" altLang="en-US" sz="1400">
                        <a:latin typeface="仿宋_GB2312"/>
                        <a:ea typeface="仿宋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buNone/>
                      </a:pPr>
                      <a:r>
                        <a:rPr lang="zh-CN" altLang="en-US" sz="1400">
                          <a:latin typeface="仿宋_GB2312"/>
                          <a:ea typeface="仿宋_GB2312"/>
                        </a:rPr>
                        <a:t>千头万绪的事，说到底是千家万户的事</a:t>
                      </a:r>
                      <a:endParaRPr lang="zh-CN" altLang="en-US" sz="1400">
                        <a:latin typeface="仿宋_GB2312"/>
                        <a:ea typeface="仿宋_GB2312"/>
                      </a:endParaRPr>
                    </a:p>
                    <a:p>
                      <a:pPr marL="0" indent="0" algn="r">
                        <a:spcBef>
                          <a:spcPct val="0"/>
                        </a:spcBef>
                        <a:spcAft>
                          <a:spcPct val="0"/>
                        </a:spcAft>
                        <a:buNone/>
                      </a:pPr>
                      <a:r>
                        <a:rPr lang="en-US" altLang="zh-CN" sz="1400">
                          <a:latin typeface="仿宋_GB2312"/>
                          <a:ea typeface="仿宋_GB2312"/>
                        </a:rPr>
                        <a:t>——2022</a:t>
                      </a:r>
                      <a:r>
                        <a:rPr lang="zh-CN" altLang="en-US" sz="1400">
                          <a:latin typeface="仿宋_GB2312"/>
                          <a:ea typeface="仿宋_GB2312"/>
                        </a:rPr>
                        <a:t>年</a:t>
                      </a:r>
                      <a:endParaRPr lang="zh-CN" altLang="en-US" sz="1400">
                        <a:latin typeface="仿宋_GB2312"/>
                        <a:ea typeface="仿宋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algn="ctr">
                        <a:buClrTx/>
                        <a:buSzTx/>
                        <a:buNone/>
                      </a:pPr>
                      <a:r>
                        <a:rPr lang="zh-CN" altLang="en-US" sz="1400">
                          <a:latin typeface="仿宋_GB2312"/>
                          <a:ea typeface="仿宋_GB2312"/>
                        </a:rPr>
                        <a:t>我们的目标……归根到底就是让老百姓过上更好的日子。</a:t>
                      </a:r>
                      <a:endParaRPr lang="zh-CN" altLang="en-US" sz="1400">
                        <a:latin typeface="仿宋_GB2312"/>
                        <a:ea typeface="仿宋_GB2312"/>
                      </a:endParaRPr>
                    </a:p>
                    <a:p>
                      <a:pPr marL="0" algn="r">
                        <a:buClrTx/>
                        <a:buSzTx/>
                        <a:buNone/>
                      </a:pPr>
                      <a:r>
                        <a:rPr lang="zh-CN" altLang="en-US" sz="1400">
                          <a:latin typeface="仿宋_GB2312"/>
                          <a:ea typeface="仿宋_GB2312"/>
                        </a:rPr>
                        <a:t>——2024年</a:t>
                      </a:r>
                      <a:endParaRPr lang="zh-CN" altLang="en-US" sz="1400">
                        <a:latin typeface="仿宋_GB2312"/>
                        <a:ea typeface="仿宋_GB231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江苏南通</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人民就是江山，共产党打江山、守江山，守的是人民的心，为的是让人民过上好日子。我们党的百年奋斗史就是为人民谋幸福的历史。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中国共产党之所以要始终守好人民的心，是因为（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人民群众是决定党和国家前途命运的根本力量</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中国共产党的根本宗旨是全心全意为人民服务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人心向背决定了中国共产党的性质和宗旨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中国共产党始终坚持人民主体地位，坚持以人民为中心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616200" y="188023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595495"/>
            <a:ext cx="10048875" cy="141986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sym typeface="+mn-ea"/>
              </a:rPr>
              <a:t>【解析】本题考查党的性质和宗旨。中国共产党之所以要始终守好人民的心，是因为人民群众是决定党和国家前途命运的根本力量，中国共产党的根本宗旨是全心全意为人民服务，</a:t>
            </a:r>
            <a:r>
              <a:rPr lang="en-US" altLang="en-US">
                <a:latin typeface="黑体" panose="02010609060101010101" charset="-122"/>
                <a:ea typeface="黑体" panose="02010609060101010101" charset="-122"/>
                <a:cs typeface="黑体" panose="02010609060101010101" charset="-122"/>
                <a:sym typeface="+mn-ea"/>
              </a:rPr>
              <a:t>①②</a:t>
            </a:r>
            <a:r>
              <a:rPr lang="zh-CN" altLang="en-US">
                <a:latin typeface="黑体" panose="02010609060101010101" charset="-122"/>
                <a:ea typeface="黑体" panose="02010609060101010101" charset="-122"/>
                <a:cs typeface="黑体" panose="02010609060101010101" charset="-122"/>
                <a:sym typeface="+mn-ea"/>
              </a:rPr>
              <a:t>符合题意；人心向背关系党的生死存亡，但其并不决定党的性质和宗旨，</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错误；题意要求回答中国共产党之所以要始终守好人民的心的原因，该选项是做法而不是原因，</a:t>
            </a:r>
            <a:r>
              <a:rPr lang="en-US" altLang="en-US">
                <a:latin typeface="黑体" panose="02010609060101010101" charset="-122"/>
                <a:ea typeface="黑体" panose="02010609060101010101" charset="-122"/>
                <a:cs typeface="黑体" panose="02010609060101010101" charset="-122"/>
                <a:sym typeface="+mn-ea"/>
              </a:rPr>
              <a:t>④</a:t>
            </a:r>
            <a:r>
              <a:rPr lang="zh-CN" altLang="en-US">
                <a:latin typeface="黑体" panose="02010609060101010101" charset="-122"/>
                <a:ea typeface="黑体" panose="02010609060101010101" charset="-122"/>
                <a:cs typeface="黑体" panose="02010609060101010101" charset="-122"/>
                <a:sym typeface="+mn-ea"/>
              </a:rPr>
              <a:t>与题意不符。</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【解析】本题考查党的执政理念。中国共产党执政是历史和人民的必然选择与题意无关，</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排除。人民群众是实现自身解放和发展的根本力量仅表达了人民的重要性，没有体现党和人民的关系，</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排除。增进民生福祉是中国共产党立党为公、执政为民的执政理念的本质要求，这说明中国共产党坚持人民主体地位，坚持以人民为中心，</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正确。从习近平总书记历年新年贺词来看，满足人民对美好生活的向往是我党的奋斗目标，这说明中国最广大人民的根本利益是中国共产党治国理政的出发点和落脚点，</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福建三明</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互联网时代的群众工作是党必须回答好的课题。如今，集干群沟通、群众监督、民主管理、政务点评、大数据分析于一体的领导留言板，涵盖党务、政务、服务的党建数字化平台，整合百姓呼声、问政政府等网上服务功能的平台，都使</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互联网＋党建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持续深入推进。这说明（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中国共产党践行群众路线，具有与时俱进的执政能力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能否通过互联网联系群众成为检验党的性质的试金石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中国共产党坚持以人民为中心，履行国家机关的职能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中国共产党坚持人民利益至上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625455" y="2029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611370"/>
            <a:ext cx="10659745"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的执政理念、与时俱进。集干群沟通、群众监督、民主管理、政务点评、大数据分析于一体的领导留言板，涵盖党务、政务、服务的党建数字化平台，整合百姓呼声、问政政府等网上服务功能的平台，都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互联网＋党建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持续深入推进。这说明中国共产党践行群众路线，具有与时俱进的执政能力，坚持人民利益至上，</a:t>
            </a:r>
            <a:r>
              <a:rPr lang="en-US" altLang="en-US" sz="1600">
                <a:latin typeface="黑体" panose="02010609060101010101" charset="-122"/>
                <a:ea typeface="黑体" panose="02010609060101010101" charset="-122"/>
                <a:cs typeface="黑体" panose="02010609060101010101" charset="-122"/>
              </a:rPr>
              <a:t>①④</a:t>
            </a:r>
            <a:r>
              <a:rPr lang="zh-CN" altLang="en-US" sz="1600">
                <a:latin typeface="黑体" panose="02010609060101010101" charset="-122"/>
                <a:ea typeface="黑体" panose="02010609060101010101" charset="-122"/>
                <a:cs typeface="黑体" panose="02010609060101010101" charset="-122"/>
              </a:rPr>
              <a:t>符合题意；为什么人的问题是检验党的性质的试金石，</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表述错误；党不是国家机关，不履行国家机关的职能，</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02360"/>
            <a:ext cx="10659745" cy="2846070"/>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4.[</a:t>
            </a:r>
            <a:r>
              <a:rPr lang="zh-CN" altLang="en-US" sz="1600">
                <a:latin typeface="仿宋" panose="02010609060101010101" charset="-122"/>
                <a:ea typeface="仿宋" panose="02010609060101010101" charset="-122"/>
                <a:cs typeface="仿宋" panose="02010609060101010101" charset="-122"/>
              </a:rPr>
              <a:t>江西宜春</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zh-CN" altLang="en-US" sz="1600">
                <a:latin typeface="黑体" panose="02010609060101010101" charset="-122"/>
                <a:ea typeface="黑体" panose="02010609060101010101" charset="-122"/>
              </a:rPr>
              <a:t>重庆市巫山县某村党支部书记毛某，在乡亲们眼里是个</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带头的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，带着村民走上了康庄大道；河北省望都县老党员张某，在居民们眼里是个</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和事佬</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，成功调处各类矛盾纠纷</a:t>
            </a:r>
            <a:r>
              <a:rPr lang="en-US" altLang="zh-CN" sz="1600">
                <a:latin typeface="黑体" panose="02010609060101010101" charset="-122"/>
                <a:ea typeface="黑体" panose="02010609060101010101" charset="-122"/>
              </a:rPr>
              <a:t>150</a:t>
            </a:r>
            <a:r>
              <a:rPr lang="zh-CN" altLang="en-US" sz="1600">
                <a:latin typeface="黑体" panose="02010609060101010101" charset="-122"/>
                <a:ea typeface="黑体" panose="02010609060101010101" charset="-122"/>
              </a:rPr>
              <a:t>余件；河南省叶县驻村第一书记李某，甘当村民的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贴心人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带头的</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和事佬</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贴心人</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等角色（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是党的先进性的直接而具体的体现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彰显了对党忠诚、不负人民的建党精神</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践行了全心全意为人民服务的执政理念　　</a:t>
            </a:r>
            <a:endParaRPr lang="zh-CN" altLang="en-US" sz="1600">
              <a:latin typeface="黑体" panose="02010609060101010101" charset="-122"/>
              <a:ea typeface="黑体" panose="02010609060101010101" charset="-122"/>
            </a:endParaRPr>
          </a:p>
          <a:p>
            <a:pPr indent="0" algn="just" fontAlgn="auto">
              <a:lnSpc>
                <a:spcPct val="140000"/>
              </a:lnSpc>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顺应了党在不同时期初心使命变迁的要求</a:t>
            </a:r>
            <a:endParaRPr lang="zh-CN" altLang="en-US" sz="1600">
              <a:latin typeface="黑体" panose="02010609060101010101" charset="-122"/>
              <a:ea typeface="黑体" panose="02010609060101010101" charset="-122"/>
            </a:endParaRPr>
          </a:p>
          <a:p>
            <a:pPr indent="0" algn="just" fontAlgn="auto">
              <a:lnSpc>
                <a:spcPct val="140000"/>
              </a:lnSpc>
            </a:pPr>
            <a:r>
              <a:rPr lang="en-US" altLang="zh-CN" sz="1600">
                <a:latin typeface="黑体" panose="02010609060101010101" charset="-122"/>
                <a:ea typeface="黑体" panose="02010609060101010101" charset="-122"/>
              </a:rPr>
              <a:t>A.</a:t>
            </a:r>
            <a:r>
              <a:rPr lang="en-US" altLang="en-US" sz="1600">
                <a:latin typeface="黑体" panose="02010609060101010101" charset="-122"/>
                <a:ea typeface="黑体" panose="02010609060101010101" charset="-122"/>
              </a:rPr>
              <a:t>①②</a:t>
            </a:r>
            <a:r>
              <a:rPr lang="en-US" altLang="zh-CN" sz="1600">
                <a:latin typeface="黑体" panose="02010609060101010101" charset="-122"/>
                <a:ea typeface="黑体" panose="02010609060101010101" charset="-122"/>
              </a:rPr>
              <a:t>  B.</a:t>
            </a:r>
            <a:r>
              <a:rPr lang="en-US" altLang="en-US" sz="1600">
                <a:latin typeface="黑体" panose="02010609060101010101" charset="-122"/>
                <a:ea typeface="黑体" panose="02010609060101010101" charset="-122"/>
              </a:rPr>
              <a:t>①③</a:t>
            </a:r>
            <a:r>
              <a:rPr lang="en-US" altLang="zh-CN" sz="1600">
                <a:latin typeface="黑体" panose="02010609060101010101" charset="-122"/>
                <a:ea typeface="黑体" panose="02010609060101010101" charset="-122"/>
              </a:rPr>
              <a:t>  C.</a:t>
            </a:r>
            <a:r>
              <a:rPr lang="en-US" altLang="en-US" sz="1600">
                <a:latin typeface="黑体" panose="02010609060101010101" charset="-122"/>
                <a:ea typeface="黑体" panose="02010609060101010101" charset="-122"/>
              </a:rPr>
              <a:t>②④</a:t>
            </a:r>
            <a:r>
              <a:rPr lang="en-US" altLang="zh-CN" sz="1600">
                <a:latin typeface="黑体" panose="02010609060101010101" charset="-122"/>
                <a:ea typeface="黑体" panose="02010609060101010101" charset="-122"/>
              </a:rPr>
              <a:t>  D.</a:t>
            </a:r>
            <a:r>
              <a:rPr lang="en-US" altLang="en-US" sz="1600">
                <a:latin typeface="黑体" panose="02010609060101010101" charset="-122"/>
                <a:ea typeface="黑体" panose="02010609060101010101" charset="-122"/>
              </a:rPr>
              <a:t>③④</a:t>
            </a:r>
            <a:endParaRPr lang="en-US" altLang="en-US" sz="1600">
              <a:latin typeface="黑体" panose="02010609060101010101" charset="-122"/>
              <a:ea typeface="黑体" panose="02010609060101010101" charset="-122"/>
            </a:endParaRPr>
          </a:p>
        </p:txBody>
      </p:sp>
      <p:sp>
        <p:nvSpPr>
          <p:cNvPr id="4" name="文本框 3"/>
          <p:cNvSpPr txBox="1"/>
          <p:nvPr/>
        </p:nvSpPr>
        <p:spPr>
          <a:xfrm>
            <a:off x="8326755" y="171132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234815"/>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【解析】本题考查中国共产党的性质、党的执政理念。</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带头的</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和事佬</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贴心人</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等角色，体现了党员在基层一线带头发展、调解矛盾、服务群众的具体行动，是党的先进性的直接而具体的体现，</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正确。这些角色彰显了</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对党忠诚、不负人民</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的建党精神，体现了党员对党的事业的忠诚和对人民利益的担当，符合建党精神的核心内涵，</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正确。全心全意为人民服务是党的根本宗旨，立党为公、执政为民是党的执政理念，且</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执政</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对应主体是党，而非党员个人，</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错误。党的初心和使命始终是为中国人民谋幸福、为中华民族谋复兴，</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350"/>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湖北十堰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谷文昌是福建漳州市东山县委原书记。他立下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不治服风沙，就让风沙把我埋掉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的铮铮誓言，带领群众在</a:t>
            </a:r>
            <a:r>
              <a:rPr lang="en-US" altLang="zh-CN">
                <a:latin typeface="黑体" panose="02010609060101010101" charset="-122"/>
                <a:ea typeface="黑体" panose="02010609060101010101" charset="-122"/>
              </a:rPr>
              <a:t>141</a:t>
            </a:r>
            <a:r>
              <a:rPr lang="zh-CN" altLang="en-US">
                <a:latin typeface="黑体" panose="02010609060101010101" charset="-122"/>
                <a:ea typeface="黑体" panose="02010609060101010101" charset="-122"/>
              </a:rPr>
              <a:t>公里的海岸线上筑起一道</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绿色长城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，硬是治服了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神仙都难治</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的风沙，让海岛换了天地，让百姓换了人间。</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10</a:t>
            </a:r>
            <a:r>
              <a:rPr lang="zh-CN" altLang="en-US">
                <a:latin typeface="黑体" panose="02010609060101010101" charset="-122"/>
                <a:ea typeface="黑体" panose="02010609060101010101" charset="-122"/>
              </a:rPr>
              <a:t>月，习近平总书记来到谷文昌纪念馆参观，叮嘱各级领导干部要向谷文昌同志学习。为此，各级领导干部要（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牢记党的初心使命，以造福人民为最大政绩　</a:t>
            </a:r>
            <a:r>
              <a:rPr lang="en-US" altLang="zh-CN">
                <a:latin typeface="黑体" panose="02010609060101010101" charset="-122"/>
                <a:ea typeface="黑体" panose="02010609060101010101" charset="-122"/>
              </a:rPr>
              <a:t> </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执政为民，把群众需要作为自己的奋斗目标</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塑造亲民爱民公仆形象，成为历史的创造者　</a:t>
            </a:r>
            <a:r>
              <a:rPr lang="en-US" altLang="zh-CN">
                <a:latin typeface="黑体" panose="02010609060101010101" charset="-122"/>
                <a:ea typeface="黑体" panose="02010609060101010101" charset="-122"/>
              </a:rPr>
              <a:t> </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弘扬伟大建党精神，做密切联系群众的模范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915150" y="243903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795655" y="4962525"/>
            <a:ext cx="10659745" cy="97599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【解析】本题考查党的执政理念、初心使命。谷文昌同志的事迹告诉我们，各级领导干部要牢记党的初心使命，以造福人民为最大政绩，</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正确。中国共产党坚持立党为公、执政为民，领导干部不是执政主体，</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错误。人民群众是历史的创造者，</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错误。各级领导干部要弘扬伟大建党精神，增强历史主动，做密切联系群众的模范，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浙江名校协作体</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漫画《工作留痕》（作者：张吉亮）讽刺了一种社会现象，启示我们在工作中要坚持（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勇于追梦、勤于圆梦</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团结协作、勠力同心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言之有据、步步留痕</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名必有实、事必有功</a:t>
            </a:r>
            <a:endParaRPr lang="zh-CN" altLang="en-US">
              <a:latin typeface="黑体" panose="02010609060101010101" charset="-122"/>
              <a:ea typeface="黑体" panose="02010609060101010101" charset="-122"/>
            </a:endParaRPr>
          </a:p>
        </p:txBody>
      </p:sp>
      <p:sp>
        <p:nvSpPr>
          <p:cNvPr id="4" name="文本框 3"/>
          <p:cNvSpPr txBox="1"/>
          <p:nvPr/>
        </p:nvSpPr>
        <p:spPr>
          <a:xfrm>
            <a:off x="2175510" y="164465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3928110"/>
            <a:ext cx="10660380" cy="215582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坚持解放思想、实事求是、与时俱进、求真务实。该漫画讽刺了一些人在工作时，不是把重点放在真正把工作做好上，而是忙着拍照留痕，这是形式主义，只注重表面的留痕，不注重实际工作成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勇于追梦、勤于圆梦</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强调要有追求梦想的勇气和为实现梦想而勤奋努力的态度，</a:t>
            </a: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不符合题意。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团结协作、勠力同心</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突出的是团队成员之间相互配合、齐心协力完成工作，</a:t>
            </a:r>
            <a:r>
              <a:rPr lang="en-US" altLang="zh-CN" sz="1600">
                <a:latin typeface="黑体" panose="02010609060101010101" charset="-122"/>
                <a:ea typeface="黑体" panose="02010609060101010101" charset="-122"/>
                <a:cs typeface="黑体" panose="02010609060101010101" charset="-122"/>
              </a:rPr>
              <a:t>B</a:t>
            </a:r>
            <a:r>
              <a:rPr lang="zh-CN" altLang="en-US" sz="1600">
                <a:latin typeface="黑体" panose="02010609060101010101" charset="-122"/>
                <a:ea typeface="黑体" panose="02010609060101010101" charset="-122"/>
                <a:cs typeface="黑体" panose="02010609060101010101" charset="-122"/>
              </a:rPr>
              <a:t>不符合题意。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言之有据、步步留痕</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，强调做事留痕，漫画正是对这种只追求形式上步步留痕，而不注重实际工作成果的批判，并不是倡导这种行为，</a:t>
            </a:r>
            <a:r>
              <a:rPr lang="en-US" altLang="zh-CN" sz="1600">
                <a:latin typeface="黑体" panose="02010609060101010101" charset="-122"/>
                <a:ea typeface="黑体" panose="02010609060101010101" charset="-122"/>
                <a:cs typeface="黑体" panose="02010609060101010101" charset="-122"/>
              </a:rPr>
              <a:t>C</a:t>
            </a:r>
            <a:r>
              <a:rPr lang="zh-CN" altLang="en-US" sz="1600">
                <a:latin typeface="黑体" panose="02010609060101010101" charset="-122"/>
                <a:ea typeface="黑体" panose="02010609060101010101" charset="-122"/>
                <a:cs typeface="黑体" panose="02010609060101010101" charset="-122"/>
              </a:rPr>
              <a:t>不符合题意。</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名必有实、事必有功</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意思是名声必须有实际内容，做事必须有功效，启示我们在工作中不能只做表面功夫，要注重实际成效，与漫画寓意相符，</a:t>
            </a:r>
            <a:r>
              <a:rPr lang="en-US" altLang="zh-CN" sz="1600">
                <a:latin typeface="黑体" panose="02010609060101010101" charset="-122"/>
                <a:ea typeface="黑体" panose="02010609060101010101" charset="-122"/>
                <a:cs typeface="黑体" panose="02010609060101010101" charset="-122"/>
              </a:rPr>
              <a:t>D</a:t>
            </a:r>
            <a:r>
              <a:rPr lang="zh-CN" altLang="en-US" sz="1600">
                <a:latin typeface="黑体" panose="02010609060101010101" charset="-122"/>
                <a:ea typeface="黑体" panose="02010609060101010101" charset="-122"/>
                <a:cs typeface="黑体" panose="02010609060101010101" charset="-122"/>
              </a:rPr>
              <a:t>符合题意。</a:t>
            </a:r>
            <a:endParaRPr lang="zh-CN" altLang="en-US" sz="1600">
              <a:latin typeface="黑体" panose="02010609060101010101" charset="-122"/>
              <a:ea typeface="黑体" panose="02010609060101010101" charset="-122"/>
              <a:cs typeface="黑体" panose="02010609060101010101" charset="-122"/>
            </a:endParaRPr>
          </a:p>
        </p:txBody>
      </p:sp>
      <p:pic>
        <p:nvPicPr>
          <p:cNvPr id="5" name="图片 -2147482508"/>
          <p:cNvPicPr>
            <a:picLocks noChangeAspect="1"/>
          </p:cNvPicPr>
          <p:nvPr/>
        </p:nvPicPr>
        <p:blipFill>
          <a:blip r:embed="rId2"/>
          <a:stretch>
            <a:fillRect/>
          </a:stretch>
        </p:blipFill>
        <p:spPr>
          <a:xfrm>
            <a:off x="7950200" y="1758950"/>
            <a:ext cx="3454400" cy="1988185"/>
          </a:xfrm>
          <a:prstGeom prst="rect">
            <a:avLst/>
          </a:prstGeom>
          <a:noFill/>
          <a:ln w="9525">
            <a:noFill/>
          </a:ln>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湖北四校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突破事务主义的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窄门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，党员干部要怀持担当之责，锻造担当之能，巧干不蛮干，走心不走形，善谋善为，多做抓实见效、惠利长远的好事实事，让事务主义变为务实主义，真正把工作做到群众心坎上。对此理解正确的是（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共产党员应是实事求是的模范，又是远见卓识的模范</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坚持求真务实的工作作风，脚踏实地，谋划与实干并重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树牢群众观点和群众路线，是党立于不败之地的根本所在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党员干部除了工人阶级和人民，没有任何自己的利益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5142865" y="20389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5190" y="4534535"/>
            <a:ext cx="105702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共产党员的先锋模范作用。巧干不蛮干，走心不走形，善谋善为，多做抓实见效、惠利长远的好事实事，让事务主义变为务实主义，说明共产党员应是实事求是的模范，又是远见卓识的模范，需要坚持求真务实的工作作风，脚踏实地，谋划与实干并重，</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正确。党除了工人阶级和最广大人民的根本利益，没有任何自己特殊的利益，从来不代表任何利益集团、任何权势团体、任何特权阶层的利益，是党立于不败之地的根本所在，</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排除。党除了工人阶级和最广大人民的根本利益，没有任何自己特殊的利益，党员干部可以有合理的个人利益，</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河南信阳</a:t>
            </a:r>
            <a:r>
              <a:rPr lang="en-US" altLang="zh-CN">
                <a:latin typeface="仿宋" panose="02010609060101010101" charset="-122"/>
                <a:ea typeface="仿宋" panose="02010609060101010101" charset="-122"/>
                <a:cs typeface="仿宋" panose="02010609060101010101" charset="-122"/>
              </a:rPr>
              <a:t>2024</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习近平总书记高度重视安全生产工作，多次作出重要指示批示，强调</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人民至上、生命至上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，要求坚决克服麻痹思想和侥幸心理，进一步压实安全生产责任。在安全生产的第一线，一大批基层党员干部冲锋在前、勇于担当，站在服务群众的最前沿。这些基层党员干部（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坚持了立党为公、执政为民的执政理念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发挥了先锋模范作用，体现了党的先进性</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坚持了人民立场，生动诠释了初心使命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坚持把人民根本利益放在党的特殊利益之上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10196195" y="19646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644390"/>
            <a:ext cx="10660380" cy="127127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【解析】本题考查党的先进性、发挥共产党员的先锋模范作用。中国共产党坚持立党为公、执政为民的执政理念，而不是党员干部，</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排除；一大批基层党员干部冲锋在前、勇于担当，站在服务群众的最前沿，这体现了党员干部发挥了先锋模范作用，体现了党的先进性，坚持了人民立场，生动诠释了初心使命，</a:t>
            </a:r>
            <a:r>
              <a:rPr lang="en-US" altLang="en-US" sz="1600">
                <a:latin typeface="黑体" panose="02010609060101010101" charset="-122"/>
                <a:ea typeface="黑体" panose="02010609060101010101" charset="-122"/>
                <a:cs typeface="黑体" panose="02010609060101010101" charset="-122"/>
              </a:rPr>
              <a:t>②③</a:t>
            </a:r>
            <a:r>
              <a:rPr lang="zh-CN" altLang="en-US" sz="1600">
                <a:latin typeface="黑体" panose="02010609060101010101" charset="-122"/>
                <a:ea typeface="黑体" panose="02010609060101010101" charset="-122"/>
                <a:cs typeface="黑体" panose="02010609060101010101" charset="-122"/>
              </a:rPr>
              <a:t>入选；中国共产党除了工人阶级和最广大人民的根本利益，没有任何自己特殊的利益，</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06743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湖南长沙一中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7</a:t>
            </a:r>
            <a:r>
              <a:rPr lang="zh-CN" altLang="en-US">
                <a:latin typeface="黑体" panose="02010609060101010101" charset="-122"/>
                <a:ea typeface="黑体" panose="02010609060101010101" charset="-122"/>
              </a:rPr>
              <a:t>日，西藏定日县发生</a:t>
            </a:r>
            <a:r>
              <a:rPr lang="en-US" altLang="zh-CN">
                <a:latin typeface="黑体" panose="02010609060101010101" charset="-122"/>
                <a:ea typeface="黑体" panose="02010609060101010101" charset="-122"/>
              </a:rPr>
              <a:t>6.8</a:t>
            </a:r>
            <a:r>
              <a:rPr lang="zh-CN" altLang="en-US">
                <a:latin typeface="黑体" panose="02010609060101010101" charset="-122"/>
                <a:ea typeface="黑体" panose="02010609060101010101" charset="-122"/>
              </a:rPr>
              <a:t>级地震后，党中央作出重要指示，强调全力开展人员搜救，妥善安置受灾群众。随后，受灾县各基层党组织成立了</a:t>
            </a:r>
            <a:r>
              <a:rPr lang="en-US" altLang="zh-CN">
                <a:latin typeface="黑体" panose="02010609060101010101" charset="-122"/>
                <a:ea typeface="黑体" panose="02010609060101010101" charset="-122"/>
              </a:rPr>
              <a:t>1150</a:t>
            </a:r>
            <a:r>
              <a:rPr lang="zh-CN" altLang="en-US">
                <a:latin typeface="黑体" panose="02010609060101010101" charset="-122"/>
                <a:ea typeface="黑体" panose="02010609060101010101" charset="-122"/>
              </a:rPr>
              <a:t>支党员先锋队，带领群众有序自救。各地应急救援、消防、公安、部队官兵以及社会力量赶赴现场，各类救灾物资源源不断补给，受灾群众得以妥善安置。抗震救灾成效的取得，得益于（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受灾地区和有关部门牢固树立责任意识，发挥先锋模范作用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党和国家依靠上下贯通的组织体系，履行维护国家稳定的职能</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党将政治优势、组织优势和密切联系群众优势转化为工作优势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中国共产党坚持人民主体地位，坚持以人民为中心</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552565" y="21882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020" y="4584065"/>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【解析】本题考查发挥共产党员的先锋模范作用、中国共产党的根本立场。党员发挥先锋模范作用，而非受灾地区和有关部门，</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错误。中国共产党不是国家机关，不能履行维护国家稳定的职能，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错误。材料中基层党组织成立党员先锋队，带领群众自救，体现了党将政治优势、组织优势和密切联系群众的优势转化为救灾工作优势，</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正确。党中央作出重要指示，强调全力开展人员搜救，妥善安置受灾群众，说明抗震救灾成效的取得得益于贯彻落实习近平新时代中国特色社会主义思想，坚持人民主体地位，坚持以人民为中心，</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513840" y="1574800"/>
            <a:ext cx="933640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10.[</a:t>
            </a:r>
            <a:r>
              <a:rPr lang="zh-CN" altLang="en-US">
                <a:latin typeface="仿宋" panose="02010609060101010101" charset="-122"/>
                <a:ea typeface="仿宋" panose="02010609060101010101" charset="-122"/>
                <a:cs typeface="仿宋" panose="02010609060101010101" charset="-122"/>
              </a:rPr>
              <a:t>江苏南京镇江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楷体" panose="02010609060101010101" charset="-122"/>
                <a:ea typeface="楷体" panose="02010609060101010101" charset="-122"/>
                <a:cs typeface="楷体" panose="02010609060101010101" charset="-122"/>
              </a:rPr>
              <a:t>阅读材料，完成下列要求。</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en-US" altLang="zh-CN">
                <a:latin typeface="楷体" panose="02010609060101010101" charset="-122"/>
                <a:ea typeface="楷体" panose="02010609060101010101" charset="-122"/>
                <a:cs typeface="楷体" panose="02010609060101010101" charset="-122"/>
              </a:rPr>
              <a:t>    J</a:t>
            </a:r>
            <a:r>
              <a:rPr lang="zh-CN" altLang="en-US">
                <a:latin typeface="楷体" panose="02010609060101010101" charset="-122"/>
                <a:ea typeface="楷体" panose="02010609060101010101" charset="-122"/>
                <a:cs typeface="楷体" panose="02010609060101010101" charset="-122"/>
              </a:rPr>
              <a:t>县是少数民族自治县，由于地处偏远、自然资源贫乏，曾经是国家级贫困县。为打赢脱贫攻坚战，该县县委始终以习近平新时代中国特色社会主义思想为指导，坚持走以</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绿水青山就是金山银山</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理念为指引的高质量绿色发展之路；立足</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生态特点、民族特色和后发特征</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的基本县情，构建了</a:t>
            </a:r>
            <a:r>
              <a:rPr lang="en-US" altLang="zh-CN">
                <a:latin typeface="楷体" panose="02010609060101010101" charset="-122"/>
                <a:ea typeface="楷体" panose="02010609060101010101" charset="-122"/>
                <a:cs typeface="楷体" panose="02010609060101010101" charset="-122"/>
              </a:rPr>
              <a:t>“JN600”</a:t>
            </a:r>
            <a:r>
              <a:rPr lang="zh-CN" altLang="en-US">
                <a:latin typeface="楷体" panose="02010609060101010101" charset="-122"/>
                <a:ea typeface="楷体" panose="02010609060101010101" charset="-122"/>
                <a:cs typeface="楷体" panose="02010609060101010101" charset="-122"/>
              </a:rPr>
              <a:t>生态农业体系与民族风情旅游；党员干部发挥中坚作用，带头组建扶贫小分队，扶贫开发方式从</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输血型</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向</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造血型</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转变，让群众鼓了腰包、美了生活，增强了幸福感。原先的贫困县走出了一条民族地区高质量绿色发展的全面小康之路。</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黑体" panose="02010609060101010101" charset="-122"/>
                <a:ea typeface="黑体" panose="02010609060101010101" charset="-122"/>
              </a:rPr>
              <a:t>结合材料，运用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中国共产党的先进性</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的有关知识，分析</a:t>
            </a:r>
            <a:r>
              <a:rPr lang="en-US" altLang="zh-CN">
                <a:latin typeface="黑体" panose="02010609060101010101" charset="-122"/>
                <a:ea typeface="黑体" panose="02010609060101010101" charset="-122"/>
              </a:rPr>
              <a:t>J</a:t>
            </a:r>
            <a:r>
              <a:rPr lang="zh-CN" altLang="en-US">
                <a:latin typeface="黑体" panose="02010609060101010101" charset="-122"/>
                <a:ea typeface="黑体" panose="02010609060101010101" charset="-122"/>
              </a:rPr>
              <a:t>县做到顺利脱贫的原因。（</a:t>
            </a:r>
            <a:r>
              <a:rPr lang="en-US" altLang="zh-CN">
                <a:latin typeface="黑体" panose="02010609060101010101" charset="-122"/>
                <a:ea typeface="黑体" panose="02010609060101010101" charset="-122"/>
              </a:rPr>
              <a:t>8</a:t>
            </a:r>
            <a:r>
              <a:rPr lang="zh-CN" altLang="en-US">
                <a:latin typeface="黑体" panose="02010609060101010101" charset="-122"/>
                <a:ea typeface="黑体" panose="02010609060101010101" charset="-122"/>
              </a:rPr>
              <a:t>分）</a:t>
            </a:r>
            <a:endParaRPr lang="zh-CN"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600835"/>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习近平新时代中国特色社会主义思想是实现中华民族伟大复兴的行动指南。该县县委始终以习近平新时代中国特色社会主义思想为指导，坚持以</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绿水青山就是金山银山</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理念为指引，因地制宜发展相关产业，取长补短，走上高质量绿色发展之路。</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坚持解放思想、实事求是、与时俱进、求真务实，是中国共产党始终走在时代前列、永葆生机活力的法宝。</a:t>
            </a:r>
            <a:r>
              <a:rPr lang="en-US" altLang="zh-CN">
                <a:solidFill>
                  <a:srgbClr val="FF0000"/>
                </a:solidFill>
                <a:latin typeface="黑体" panose="02010609060101010101" charset="-122"/>
                <a:ea typeface="黑体" panose="02010609060101010101" charset="-122"/>
              </a:rPr>
              <a:t>J</a:t>
            </a:r>
            <a:r>
              <a:rPr lang="zh-CN" altLang="en-US">
                <a:solidFill>
                  <a:srgbClr val="FF0000"/>
                </a:solidFill>
                <a:latin typeface="黑体" panose="02010609060101010101" charset="-122"/>
                <a:ea typeface="黑体" panose="02010609060101010101" charset="-122"/>
              </a:rPr>
              <a:t>县立足</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生态特点、民族特色和后发特征</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的基本县情，构建了</a:t>
            </a:r>
            <a:r>
              <a:rPr lang="en-US" altLang="zh-CN">
                <a:solidFill>
                  <a:srgbClr val="FF0000"/>
                </a:solidFill>
                <a:latin typeface="黑体" panose="02010609060101010101" charset="-122"/>
                <a:ea typeface="黑体" panose="02010609060101010101" charset="-122"/>
              </a:rPr>
              <a:t>“JN600”</a:t>
            </a:r>
            <a:r>
              <a:rPr lang="zh-CN" altLang="en-US">
                <a:solidFill>
                  <a:srgbClr val="FF0000"/>
                </a:solidFill>
                <a:latin typeface="黑体" panose="02010609060101010101" charset="-122"/>
                <a:ea typeface="黑体" panose="02010609060101010101" charset="-122"/>
              </a:rPr>
              <a:t>生态农业体系与民族风情旅游，走出了一条民族地区高质量绿色发展的全面小康之路。</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党员充分发挥先锋模范作用，</a:t>
            </a:r>
            <a:r>
              <a:rPr lang="en-US" altLang="zh-CN">
                <a:solidFill>
                  <a:srgbClr val="FF0000"/>
                </a:solidFill>
                <a:latin typeface="黑体" panose="02010609060101010101" charset="-122"/>
                <a:ea typeface="黑体" panose="02010609060101010101" charset="-122"/>
              </a:rPr>
              <a:t>J</a:t>
            </a:r>
            <a:r>
              <a:rPr lang="zh-CN" altLang="en-US">
                <a:solidFill>
                  <a:srgbClr val="FF0000"/>
                </a:solidFill>
                <a:latin typeface="黑体" panose="02010609060101010101" charset="-122"/>
                <a:ea typeface="黑体" panose="02010609060101010101" charset="-122"/>
              </a:rPr>
              <a:t>县党员干部带头组建扶贫小分队，扶贫开发方式从</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输血型</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向</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造血型</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转变，带领人民脱贫致富。</a:t>
            </a:r>
            <a:r>
              <a:rPr lang="en-US" altLang="en-US">
                <a:solidFill>
                  <a:srgbClr val="FF0000"/>
                </a:solidFill>
                <a:latin typeface="黑体" panose="02010609060101010101" charset="-122"/>
                <a:ea typeface="黑体" panose="02010609060101010101" charset="-122"/>
              </a:rPr>
              <a:t>④</a:t>
            </a:r>
            <a:r>
              <a:rPr lang="zh-CN" altLang="en-US">
                <a:solidFill>
                  <a:srgbClr val="FF0000"/>
                </a:solidFill>
                <a:latin typeface="黑体" panose="02010609060101010101" charset="-122"/>
                <a:ea typeface="黑体" panose="02010609060101010101" charset="-122"/>
              </a:rPr>
              <a:t>中国共产党践行了全心全意为人民服务的根本宗旨，把人民立场作为根本立场，把人民对美好生活的向往作为奋斗目标。</a:t>
            </a:r>
            <a:r>
              <a:rPr lang="en-US" altLang="zh-CN">
                <a:solidFill>
                  <a:srgbClr val="FF0000"/>
                </a:solidFill>
                <a:latin typeface="黑体" panose="02010609060101010101" charset="-122"/>
                <a:ea typeface="黑体" panose="02010609060101010101" charset="-122"/>
              </a:rPr>
              <a:t>J</a:t>
            </a:r>
            <a:r>
              <a:rPr lang="zh-CN" altLang="en-US">
                <a:solidFill>
                  <a:srgbClr val="FF0000"/>
                </a:solidFill>
                <a:latin typeface="黑体" panose="02010609060101010101" charset="-122"/>
                <a:ea typeface="黑体" panose="02010609060101010101" charset="-122"/>
              </a:rPr>
              <a:t>县带领村民顺利脱贫，增收致富，美了生活，增强了幸福感。</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2</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8</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356995"/>
            <a:ext cx="10659745" cy="2728595"/>
          </a:xfrm>
          <a:prstGeom prst="rect">
            <a:avLst/>
          </a:prstGeom>
          <a:noFill/>
        </p:spPr>
        <p:txBody>
          <a:bodyPr wrap="square" rtlCol="0">
            <a:spAutoFit/>
          </a:bodyPr>
          <a:p>
            <a:pPr indent="0" algn="just" fontAlgn="auto">
              <a:lnSpc>
                <a:spcPct val="140000"/>
              </a:lnSpc>
            </a:pPr>
            <a:r>
              <a:rPr lang="en-US" altLang="zh-CN" sz="1600">
                <a:latin typeface="仿宋" panose="02010609060101010101" charset="-122"/>
                <a:ea typeface="仿宋" panose="02010609060101010101" charset="-122"/>
                <a:cs typeface="仿宋" panose="02010609060101010101" charset="-122"/>
              </a:rPr>
              <a:t>3.[</a:t>
            </a:r>
            <a:r>
              <a:rPr lang="zh-CN" altLang="en-US" sz="1600">
                <a:latin typeface="仿宋" panose="02010609060101010101" charset="-122"/>
                <a:ea typeface="仿宋" panose="02010609060101010101" charset="-122"/>
                <a:cs typeface="仿宋" panose="02010609060101010101" charset="-122"/>
              </a:rPr>
              <a:t>广西钦州</a:t>
            </a:r>
            <a:r>
              <a:rPr lang="en-US" altLang="zh-CN" sz="1600">
                <a:latin typeface="仿宋" panose="02010609060101010101" charset="-122"/>
                <a:ea typeface="仿宋" panose="02010609060101010101" charset="-122"/>
                <a:cs typeface="仿宋" panose="02010609060101010101" charset="-122"/>
              </a:rPr>
              <a:t>2025</a:t>
            </a:r>
            <a:r>
              <a:rPr lang="zh-CN" altLang="en-US" sz="1600">
                <a:latin typeface="仿宋" panose="02010609060101010101" charset="-122"/>
                <a:ea typeface="仿宋" panose="02010609060101010101" charset="-122"/>
                <a:cs typeface="仿宋" panose="02010609060101010101" charset="-122"/>
              </a:rPr>
              <a:t>高一期末</a:t>
            </a:r>
            <a:r>
              <a:rPr lang="en-US" altLang="zh-CN" sz="1600">
                <a:latin typeface="仿宋" panose="02010609060101010101" charset="-122"/>
                <a:ea typeface="仿宋" panose="02010609060101010101" charset="-122"/>
                <a:cs typeface="仿宋" panose="02010609060101010101" charset="-122"/>
              </a:rPr>
              <a:t>]</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得一官不荣，失一官不辱，勿道一官无用，地方全靠一官；穿百姓之衣，吃百姓之饭，莫以百姓可欺，自己也是百姓。</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中共中央总书记习近平在山东菏泽召开座谈会时引用这副对联阐释官民关系，指出封建时代官吏尚有这样的认识，今天我们共产党人应该比这个境界高得多。这说明中国共产党（　　）</a:t>
            </a:r>
            <a:endParaRPr lang="zh-CN" altLang="en-US" sz="1600">
              <a:latin typeface="黑体" panose="02010609060101010101" charset="-122"/>
              <a:ea typeface="黑体" panose="02010609060101010101" charset="-122"/>
            </a:endParaRPr>
          </a:p>
          <a:p>
            <a:pPr indent="0" algn="just" fontAlgn="auto">
              <a:lnSpc>
                <a:spcPct val="120000"/>
              </a:lnSpc>
              <a:spcBef>
                <a:spcPts val="0"/>
              </a:spcBef>
              <a:spcAft>
                <a:spcPts val="0"/>
              </a:spcAft>
            </a:pPr>
            <a:r>
              <a:rPr lang="en-US" altLang="en-US" sz="1600">
                <a:latin typeface="黑体" panose="02010609060101010101" charset="-122"/>
                <a:ea typeface="黑体" panose="02010609060101010101" charset="-122"/>
              </a:rPr>
              <a:t>①</a:t>
            </a:r>
            <a:r>
              <a:rPr lang="zh-CN" altLang="en-US" sz="1600">
                <a:latin typeface="黑体" panose="02010609060101010101" charset="-122"/>
                <a:ea typeface="黑体" panose="02010609060101010101" charset="-122"/>
              </a:rPr>
              <a:t>要坚持从群众中来到群众中去的群众路线</a:t>
            </a:r>
            <a:endParaRPr lang="zh-CN" altLang="en-US" sz="1600">
              <a:latin typeface="黑体" panose="02010609060101010101" charset="-122"/>
              <a:ea typeface="黑体" panose="02010609060101010101" charset="-122"/>
            </a:endParaRPr>
          </a:p>
          <a:p>
            <a:pPr indent="0" algn="just" fontAlgn="auto">
              <a:lnSpc>
                <a:spcPct val="120000"/>
              </a:lnSpc>
              <a:spcBef>
                <a:spcPts val="0"/>
              </a:spcBef>
              <a:spcAft>
                <a:spcPts val="0"/>
              </a:spcAft>
            </a:pPr>
            <a:r>
              <a:rPr lang="en-US" altLang="en-US" sz="1600">
                <a:latin typeface="黑体" panose="02010609060101010101" charset="-122"/>
                <a:ea typeface="黑体" panose="02010609060101010101" charset="-122"/>
              </a:rPr>
              <a:t>②</a:t>
            </a:r>
            <a:r>
              <a:rPr lang="zh-CN" altLang="en-US" sz="1600">
                <a:latin typeface="黑体" panose="02010609060101010101" charset="-122"/>
                <a:ea typeface="黑体" panose="02010609060101010101" charset="-122"/>
              </a:rPr>
              <a:t>要充分发挥国家公务人员的执政作用</a:t>
            </a:r>
            <a:endParaRPr lang="zh-CN" altLang="en-US" sz="1600">
              <a:latin typeface="黑体" panose="02010609060101010101" charset="-122"/>
              <a:ea typeface="黑体" panose="02010609060101010101" charset="-122"/>
            </a:endParaRPr>
          </a:p>
          <a:p>
            <a:pPr indent="0" algn="just" fontAlgn="auto">
              <a:lnSpc>
                <a:spcPct val="120000"/>
              </a:lnSpc>
              <a:spcBef>
                <a:spcPts val="0"/>
              </a:spcBef>
              <a:spcAft>
                <a:spcPts val="0"/>
              </a:spcAft>
            </a:pPr>
            <a:r>
              <a:rPr lang="en-US" altLang="en-US" sz="1600">
                <a:latin typeface="黑体" panose="02010609060101010101" charset="-122"/>
                <a:ea typeface="黑体" panose="02010609060101010101" charset="-122"/>
              </a:rPr>
              <a:t>③</a:t>
            </a:r>
            <a:r>
              <a:rPr lang="zh-CN" altLang="en-US" sz="1600">
                <a:latin typeface="黑体" panose="02010609060101010101" charset="-122"/>
                <a:ea typeface="黑体" panose="02010609060101010101" charset="-122"/>
              </a:rPr>
              <a:t>要坚持人民的领导地位，落实为人民服务的宗旨</a:t>
            </a:r>
            <a:endParaRPr lang="zh-CN" altLang="en-US" sz="1600">
              <a:latin typeface="黑体" panose="02010609060101010101" charset="-122"/>
              <a:ea typeface="黑体" panose="02010609060101010101" charset="-122"/>
            </a:endParaRPr>
          </a:p>
          <a:p>
            <a:pPr indent="0" algn="just" fontAlgn="auto">
              <a:lnSpc>
                <a:spcPct val="120000"/>
              </a:lnSpc>
              <a:spcBef>
                <a:spcPts val="0"/>
              </a:spcBef>
              <a:spcAft>
                <a:spcPts val="0"/>
              </a:spcAft>
            </a:pPr>
            <a:r>
              <a:rPr lang="en-US" altLang="en-US" sz="1600">
                <a:latin typeface="黑体" panose="02010609060101010101" charset="-122"/>
                <a:ea typeface="黑体" panose="02010609060101010101" charset="-122"/>
              </a:rPr>
              <a:t>④</a:t>
            </a:r>
            <a:r>
              <a:rPr lang="zh-CN" altLang="en-US" sz="1600">
                <a:latin typeface="黑体" panose="02010609060101010101" charset="-122"/>
                <a:ea typeface="黑体" panose="02010609060101010101" charset="-122"/>
              </a:rPr>
              <a:t>应实现好、维护好、发展好人</a:t>
            </a:r>
            <a:r>
              <a:rPr lang="zh-CN" altLang="en-US">
                <a:latin typeface="黑体" panose="02010609060101010101" charset="-122"/>
                <a:ea typeface="黑体" panose="02010609060101010101" charset="-122"/>
              </a:rPr>
              <a:t>民群众的根本利益</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350375" y="19704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03822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党的执政理念</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795655" y="4343400"/>
            <a:ext cx="10781665" cy="1575435"/>
          </a:xfrm>
          <a:prstGeom prst="rect">
            <a:avLst/>
          </a:prstGeom>
        </p:spPr>
        <p:txBody>
          <a:bodyPr wrap="square">
            <a:no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【解析】本题考查党的性质和宗旨、党的执政理念。</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穿百姓之衣，吃百姓之饭，莫以百姓可欺，自己也是百姓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，这说明要坚持从群众中来到群众中去的群众路线，</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符合题意；中国共产党是执政党，不能说国家公务人员执政，</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说法错误；中国共产党是中国特色社会主义事业的领导核心，人民是国家的主人，但不处于领导地位，应坚持人民主体地位，</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说法错误；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勿道一官无用，地方全靠一官</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莫以百姓可欺，自己也是百姓</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，共产党人应有比此更高的境界，说明中国共产党应实现好、维护好、发展好人民群众的根本利益，</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符合题意。</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【解析】本题考查中国共产党的根本宗旨、根本立场、始终走在时代前列。关键信息</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：该县县委始终以习近平新时代中国特色社会主义思想为指导，坚持走以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绿水青山就是金山银山</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理念为指引的高质量绿色发展之路</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可联系习近平新时代中国特色社会主义思想是实现中华民族伟大复兴的行动指南。关键信息</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：立足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生态特点、民族特色和后发特征</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的基本县情，构建了</a:t>
            </a:r>
            <a:r>
              <a:rPr lang="en-US" altLang="zh-CN">
                <a:latin typeface="黑体" panose="02010609060101010101" charset="-122"/>
                <a:ea typeface="黑体" panose="02010609060101010101" charset="-122"/>
                <a:cs typeface="黑体" panose="02010609060101010101" charset="-122"/>
              </a:rPr>
              <a:t>“JN600”</a:t>
            </a:r>
            <a:r>
              <a:rPr lang="zh-CN" altLang="en-US">
                <a:latin typeface="黑体" panose="02010609060101010101" charset="-122"/>
                <a:ea typeface="黑体" panose="02010609060101010101" charset="-122"/>
                <a:cs typeface="黑体" panose="02010609060101010101" charset="-122"/>
              </a:rPr>
              <a:t>生态农业体系与民族风情旅游</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可联系坚持解放思想、实事求是、与时俱进、求真务实，是中国共产党始终走在时代前列、永葆生机活力的法宝。关键信息</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：党员干部发挥中坚作用，带头组建扶贫小分队，扶贫开发方式从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输血型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造血型</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转变</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可联系党员充分发挥先锋模范作用。关键信息</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：让群众鼓了腰包、美了生活，增强了幸福感</a:t>
            </a:r>
            <a:r>
              <a:rPr lang="en-US"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可联系中国共产党践行了全心全意为人民服务的根本宗旨，把人民立场作为根本立场，把人民对美好生活的向往作为奋斗目标。</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山西晋中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月，中共中央、国务院印发了《加快建设农业强国规划（</a:t>
            </a:r>
            <a:r>
              <a:rPr lang="en-US" altLang="zh-CN">
                <a:latin typeface="黑体" panose="02010609060101010101" charset="-122"/>
                <a:ea typeface="黑体" panose="02010609060101010101" charset="-122"/>
              </a:rPr>
              <a:t>2024—2035</a:t>
            </a:r>
            <a:r>
              <a:rPr lang="zh-CN" altLang="en-US">
                <a:latin typeface="黑体" panose="02010609060101010101" charset="-122"/>
                <a:ea typeface="黑体" panose="02010609060101010101" charset="-122"/>
              </a:rPr>
              <a:t>年）》（以下简称《规划》）。《规划》指出，要加快建设供给保障强、科技装备强、经营体系强、产业韧性强、竞争能力强的农业强国，让广大农民过上更加美好的生活，为全面推进强国建设、民族复兴伟业提供有力支撑。这表明中国共产党（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坚持人民至上，践行立党为公、执政为民的执政理念</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坚持群众观点和群众路线，尊重人民群众首创精神</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以最广大人民的根本利益为根本的出发点和落脚点</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引领农业发展方向，依靠广大人民群众创历史伟业</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018530" y="229679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721860"/>
            <a:ext cx="10048875"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【解析】本题考查党的执政理念。《规划》强调改善农民生活，体现了中国共产党立党为公、执政为民的执政理念，坚持人民至上，</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正确。材料未突出群众的自发性和首创性，</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排除。《规划》以提升农民福祉和推动民族复兴为目标，表明中国共产党以最广大人民的根本利益为根本的出发点和落脚点，这是党的根本宗旨的体现，</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正确。材料侧重于党的领导和政策支撑，未强调</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依靠广大人民群众创历史伟业</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排除。</a:t>
            </a:r>
            <a:r>
              <a:rPr lang="zh-CN" altLang="en-US" sz="1600">
                <a:latin typeface="黑体" panose="02010609060101010101" charset="-122"/>
                <a:ea typeface="黑体" panose="02010609060101010101" charset="-122"/>
                <a:cs typeface="黑体" panose="02010609060101010101" charset="-122"/>
                <a:sym typeface="+mn-ea"/>
              </a:rPr>
              <a:t>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黑体" panose="02010609060101010101" charset="-122"/>
                <a:ea typeface="黑体" panose="02010609060101010101" charset="-122"/>
              </a:rPr>
              <a:t>习近平总书记在重庆九龙坡区谢家湾街道民主村社区考察时强调，中国式现代化，民生为大。人民至上是新时代我们党全部理论和实践的鲜明底色，人民至上是立党为公、执政为民的要求。下列对立党为公、执政为民理解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坚持立党为公、执政为民，必须毫不动摇地坚持党在社会主义初级阶段的基本路线</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执政为民，就是党的路线、方针、政策都要体现国家的共同利益和人民的共同理想</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坚持立党为公、执政为民，意味着不管在任何时候，党都要把人民利益放在第一位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立党为公，就是党的全部工作以中国最广大人民的根本利益为根本出发点和落脚点</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4458335" y="189674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498340"/>
            <a:ext cx="10442575"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本题考查党的执政理念、坚持党在社会主义初级阶段的基本路线。坚持立党为公、执政为民，意味着不管在任何时候，党都要把人民利益放在第一位，必须毫不动摇地坚持党在社会主义初级阶段的基本路线，</a:t>
            </a:r>
            <a:r>
              <a:rPr lang="en-US" altLang="en-US" sz="1600">
                <a:latin typeface="黑体" panose="02010609060101010101" charset="-122"/>
                <a:ea typeface="黑体" panose="02010609060101010101" charset="-122"/>
                <a:cs typeface="黑体" panose="02010609060101010101" charset="-122"/>
                <a:sym typeface="+mn-ea"/>
              </a:rPr>
              <a:t>①③</a:t>
            </a:r>
            <a:r>
              <a:rPr lang="zh-CN" altLang="en-US" sz="1600">
                <a:latin typeface="黑体" panose="02010609060101010101" charset="-122"/>
                <a:ea typeface="黑体" panose="02010609060101010101" charset="-122"/>
                <a:cs typeface="黑体" panose="02010609060101010101" charset="-122"/>
                <a:sym typeface="+mn-ea"/>
              </a:rPr>
              <a:t>正确。立党为公，就是党的路线、方针、政策都要代表中国先进生产力的发展要求、中国先进文化的前进方向和中国最广大人民的根本利益，都要体现国家和民族的共同利益、全体人民的共同理想，</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不选。执政为民，就是党的全部工作必须以中国最广大人民的根本利益为根本出发点和落脚点，</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不选。　</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能力上分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TABLE_ENDDRAG_ORIGIN_RECT" val="581*184"/>
  <p:tag name="TABLE_ENDDRAG_RECT" val="218*279*581*184"/>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KSO_WM_BEAUTIFY_FLAG" val="#wm#"/>
  <p:tag name="KSO_WM_TEMPLATE_CATEGORY" val="custom"/>
  <p:tag name="KSO_WM_TEMPLATE_INDEX" val="20205081"/>
</p:tagLst>
</file>

<file path=ppt/tags/tag103.xml><?xml version="1.0" encoding="utf-8"?>
<p:tagLst xmlns:p="http://schemas.openxmlformats.org/presentationml/2006/main">
  <p:tag name="KSO_WM_BEAUTIFY_FLAG" val="#wm#"/>
  <p:tag name="KSO_WM_TEMPLATE_CATEGORY" val="custom"/>
  <p:tag name="KSO_WM_TEMPLATE_INDEX" val="20205081"/>
</p:tagLst>
</file>

<file path=ppt/tags/tag104.xml><?xml version="1.0" encoding="utf-8"?>
<p:tagLst xmlns:p="http://schemas.openxmlformats.org/presentationml/2006/main">
  <p:tag name="KSO_WM_BEAUTIFY_FLAG" val="#wm#"/>
  <p:tag name="KSO_WM_TEMPLATE_CATEGORY" val="custom"/>
  <p:tag name="KSO_WM_TEMPLATE_INDEX" val="20205081"/>
</p:tagLst>
</file>

<file path=ppt/tags/tag105.xml><?xml version="1.0" encoding="utf-8"?>
<p:tagLst xmlns:p="http://schemas.openxmlformats.org/presentationml/2006/main">
  <p:tag name="TABLE_ENDDRAG_ORIGIN_RECT" val="508*103"/>
  <p:tag name="TABLE_ENDDRAG_RECT" val="190*166*508*103"/>
</p:tagLst>
</file>

<file path=ppt/tags/tag106.xml><?xml version="1.0" encoding="utf-8"?>
<p:tagLst xmlns:p="http://schemas.openxmlformats.org/presentationml/2006/main">
  <p:tag name="KSO_WM_BEAUTIFY_FLAG" val="#wm#"/>
  <p:tag name="KSO_WM_TEMPLATE_CATEGORY" val="custom"/>
  <p:tag name="KSO_WM_TEMPLATE_INDEX" val="20205081"/>
</p:tagLst>
</file>

<file path=ppt/tags/tag107.xml><?xml version="1.0" encoding="utf-8"?>
<p:tagLst xmlns:p="http://schemas.openxmlformats.org/presentationml/2006/main">
  <p:tag name="KSO_WM_BEAUTIFY_FLAG" val="#wm#"/>
  <p:tag name="KSO_WM_TEMPLATE_CATEGORY" val="custom"/>
  <p:tag name="KSO_WM_TEMPLATE_INDEX" val="20205081"/>
</p:tagLst>
</file>

<file path=ppt/tags/tag108.xml><?xml version="1.0" encoding="utf-8"?>
<p:tagLst xmlns:p="http://schemas.openxmlformats.org/presentationml/2006/main">
  <p:tag name="KSO_WM_BEAUTIFY_FLAG" val="#wm#"/>
  <p:tag name="KSO_WM_TEMPLATE_CATEGORY" val="custom"/>
  <p:tag name="KSO_WM_TEMPLATE_INDEX" val="20205081"/>
</p:tagLst>
</file>

<file path=ppt/tags/tag109.xml><?xml version="1.0" encoding="utf-8"?>
<p:tagLst xmlns:p="http://schemas.openxmlformats.org/presentationml/2006/main">
  <p:tag name="KSO_WM_BEAUTIFY_FLAG" val="#wm#"/>
  <p:tag name="KSO_WM_TEMPLATE_CATEGORY" val="custom"/>
  <p:tag name="KSO_WM_TEMPLATE_INDEX" val="2020508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5081"/>
</p:tagLst>
</file>

<file path=ppt/tags/tag111.xml><?xml version="1.0" encoding="utf-8"?>
<p:tagLst xmlns:p="http://schemas.openxmlformats.org/presentationml/2006/main">
  <p:tag name="KSO_WM_BEAUTIFY_FLAG" val="#wm#"/>
  <p:tag name="KSO_WM_TEMPLATE_CATEGORY" val="custom"/>
  <p:tag name="KSO_WM_TEMPLATE_INDEX" val="20205081"/>
</p:tagLst>
</file>

<file path=ppt/tags/tag112.xml><?xml version="1.0" encoding="utf-8"?>
<p:tagLst xmlns:p="http://schemas.openxmlformats.org/presentationml/2006/main">
  <p:tag name="KSO_WM_BEAUTIFY_FLAG" val="#wm#"/>
  <p:tag name="KSO_WM_TEMPLATE_CATEGORY" val="custom"/>
  <p:tag name="KSO_WM_TEMPLATE_INDEX" val="20205081"/>
</p:tagLst>
</file>

<file path=ppt/tags/tag113.xml><?xml version="1.0" encoding="utf-8"?>
<p:tagLst xmlns:p="http://schemas.openxmlformats.org/presentationml/2006/main">
  <p:tag name="KSO_WM_BEAUTIFY_FLAG" val="#wm#"/>
  <p:tag name="KSO_WM_TEMPLATE_CATEGORY" val="custom"/>
  <p:tag name="KSO_WM_TEMPLATE_INDEX" val="20205081"/>
</p:tagLst>
</file>

<file path=ppt/tags/tag114.xml><?xml version="1.0" encoding="utf-8"?>
<p:tagLst xmlns:p="http://schemas.openxmlformats.org/presentationml/2006/main">
  <p:tag name="KSO_WM_BEAUTIFY_FLAG" val="#wm#"/>
  <p:tag name="KSO_WM_TEMPLATE_CATEGORY" val="custom"/>
  <p:tag name="KSO_WM_TEMPLATE_INDEX" val="20205081"/>
</p:tagLst>
</file>

<file path=ppt/tags/tag115.xml><?xml version="1.0" encoding="utf-8"?>
<p:tagLst xmlns:p="http://schemas.openxmlformats.org/presentationml/2006/main">
  <p:tag name="KSO_WM_BEAUTIFY_FLAG" val="#wm#"/>
  <p:tag name="KSO_WM_TEMPLATE_CATEGORY" val="custom"/>
  <p:tag name="KSO_WM_TEMPLATE_INDEX" val="20205081"/>
</p:tagLst>
</file>

<file path=ppt/tags/tag116.xml><?xml version="1.0" encoding="utf-8"?>
<p:tagLst xmlns:p="http://schemas.openxmlformats.org/presentationml/2006/main">
  <p:tag name="KSO_WM_BEAUTIFY_FLAG" val="#wm#"/>
  <p:tag name="KSO_WM_TEMPLATE_CATEGORY" val="custom"/>
  <p:tag name="KSO_WM_TEMPLATE_INDEX" val="20205081"/>
</p:tagLst>
</file>

<file path=ppt/tags/tag117.xml><?xml version="1.0" encoding="utf-8"?>
<p:tagLst xmlns:p="http://schemas.openxmlformats.org/presentationml/2006/main">
  <p:tag name="KSO_WM_BEAUTIFY_FLAG" val="#wm#"/>
  <p:tag name="KSO_WM_TEMPLATE_CATEGORY" val="custom"/>
  <p:tag name="KSO_WM_TEMPLATE_INDEX" val="20205081"/>
</p:tagLst>
</file>

<file path=ppt/tags/tag118.xml><?xml version="1.0" encoding="utf-8"?>
<p:tagLst xmlns:p="http://schemas.openxmlformats.org/presentationml/2006/main">
  <p:tag name="commondata" val="eyJoZGlkIjoiMDkxZjZiMGUxZjVhNWRlODlmODBiNjlkN2UzMjcxZDEifQ=="/>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KSO_WM_BEAUTIFY_FLAG" val="#wm#"/>
  <p:tag name="KSO_WM_TEMPLATE_CATEGORY" val="custom"/>
  <p:tag name="KSO_WM_TEMPLATE_INDEX" val="20205081"/>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20377</Words>
  <Application>WPS 演示</Application>
  <PresentationFormat>宽屏</PresentationFormat>
  <Paragraphs>666</Paragraphs>
  <Slides>60</Slides>
  <Notes>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60</vt:i4>
      </vt:variant>
    </vt:vector>
  </HeadingPairs>
  <TitlesOfParts>
    <vt:vector size="76" baseType="lpstr">
      <vt:lpstr>Arial</vt:lpstr>
      <vt:lpstr>宋体</vt:lpstr>
      <vt:lpstr>Wingdings</vt:lpstr>
      <vt:lpstr>Wingdings</vt:lpstr>
      <vt:lpstr>黑体</vt:lpstr>
      <vt:lpstr>微软雅黑</vt:lpstr>
      <vt:lpstr>微软雅黑</vt:lpstr>
      <vt:lpstr>仿宋</vt:lpstr>
      <vt:lpstr>Arial Unicode MS</vt:lpstr>
      <vt:lpstr>Calibri</vt:lpstr>
      <vt:lpstr>楷体_GB2312</vt:lpstr>
      <vt:lpstr>新宋体</vt:lpstr>
      <vt:lpstr>Times New Roman</vt:lpstr>
      <vt:lpstr>楷体</vt:lpstr>
      <vt:lpstr>仿宋_GB2312</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195</cp:revision>
  <dcterms:created xsi:type="dcterms:W3CDTF">2019-06-19T02:08:00Z</dcterms:created>
  <dcterms:modified xsi:type="dcterms:W3CDTF">2025-10-29T02:10:46Z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71C92BD2D1E6449D82B76814F7C525E6_13</vt:lpwstr>
  </property>
</Properties>
</file>